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 id="2147483672" r:id="rId6"/>
    <p:sldMasterId id="214748368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 id="324" r:id="rId77"/>
    <p:sldId id="325" r:id="rId78"/>
    <p:sldId id="326" r:id="rId79"/>
    <p:sldId id="327" r:id="rId80"/>
    <p:sldId id="328" r:id="rId81"/>
    <p:sldId id="329" r:id="rId82"/>
    <p:sldId id="330" r:id="rId83"/>
    <p:sldId id="331" r:id="rId84"/>
  </p:sldIdLst>
  <p:sldSz cy="6858000" cx="12192000"/>
  <p:notesSz cx="6858000" cy="9144000"/>
  <p:embeddedFontLst>
    <p:embeddedFont>
      <p:font typeface="Garamond"/>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89" roundtripDataSignature="AMtx7mj1MA6Qspb8jgu3lJS5+yObvNB9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37620EB-2C0E-4BE6-B128-D28FE7DBE0DF}">
  <a:tblStyle styleId="{737620EB-2C0E-4BE6-B128-D28FE7DBE0DF}" styleName="Table_0">
    <a:wholeTbl>
      <a:tcTxStyle b="off" i="off">
        <a:font>
          <a:latin typeface="Arial"/>
          <a:ea typeface="Arial"/>
          <a:cs typeface="Arial"/>
        </a:font>
        <a:schemeClr val="lt1"/>
      </a:tcTxStyle>
      <a:tcStyle>
        <a:tcBdr>
          <a:left>
            <a:ln cap="flat" cmpd="sng" w="12700">
              <a:solidFill>
                <a:schemeClr val="accent3"/>
              </a:solidFill>
              <a:prstDash val="solid"/>
              <a:round/>
              <a:headEnd len="sm" w="sm" type="none"/>
              <a:tailEnd len="sm" w="sm" type="none"/>
            </a:ln>
          </a:left>
          <a:right>
            <a:ln cap="flat" cmpd="sng" w="12700">
              <a:solidFill>
                <a:schemeClr val="accent3"/>
              </a:solidFill>
              <a:prstDash val="solid"/>
              <a:round/>
              <a:headEnd len="sm" w="sm" type="none"/>
              <a:tailEnd len="sm" w="sm" type="none"/>
            </a:ln>
          </a:right>
          <a:top>
            <a:ln cap="flat" cmpd="sng" w="12700">
              <a:solidFill>
                <a:schemeClr val="accent3"/>
              </a:solidFill>
              <a:prstDash val="solid"/>
              <a:round/>
              <a:headEnd len="sm" w="sm" type="none"/>
              <a:tailEnd len="sm" w="sm" type="none"/>
            </a:ln>
          </a:top>
          <a:bottom>
            <a:ln cap="flat" cmpd="sng" w="12700">
              <a:solidFill>
                <a:schemeClr val="accent3"/>
              </a:solidFill>
              <a:prstDash val="solid"/>
              <a:round/>
              <a:headEnd len="sm" w="sm" type="none"/>
              <a:tailEnd len="sm" w="sm" type="none"/>
            </a:ln>
          </a:bottom>
          <a:insideH>
            <a:ln cap="flat" cmpd="sng" w="12700">
              <a:solidFill>
                <a:schemeClr val="accent3"/>
              </a:solidFill>
              <a:prstDash val="solid"/>
              <a:round/>
              <a:headEnd len="sm" w="sm" type="none"/>
              <a:tailEnd len="sm" w="sm" type="none"/>
            </a:ln>
          </a:insideH>
          <a:insideV>
            <a:ln cap="flat" cmpd="sng" w="12700">
              <a:solidFill>
                <a:schemeClr val="accent3"/>
              </a:solidFill>
              <a:prstDash val="solid"/>
              <a:round/>
              <a:headEnd len="sm" w="sm" type="none"/>
              <a:tailEnd len="sm" w="sm" type="none"/>
            </a:ln>
          </a:insideV>
        </a:tcBdr>
        <a:fill>
          <a:solidFill>
            <a:srgbClr val="FFFFFF">
              <a:alpha val="0"/>
            </a:srgbClr>
          </a:solidFill>
        </a:fill>
      </a:tcStyle>
    </a:wholeTbl>
    <a:band1H>
      <a:tcTxStyle/>
      <a:tcStyle>
        <a:fill>
          <a:solidFill>
            <a:schemeClr val="accent3">
              <a:alpha val="20000"/>
            </a:schemeClr>
          </a:solidFill>
        </a:fill>
      </a:tcStyle>
    </a:band1H>
    <a:band2H>
      <a:tcTxStyle/>
    </a:band2H>
    <a:band1V>
      <a:tcTxStyle/>
      <a:tcStyle>
        <a:fill>
          <a:solidFill>
            <a:schemeClr val="accent3">
              <a:alpha val="20000"/>
            </a:schemeClr>
          </a:solidFill>
        </a:fill>
      </a:tcStyle>
    </a:band1V>
    <a:band2V>
      <a:tcTxStyle/>
    </a:band2V>
    <a:lastCol>
      <a:tcTxStyle b="on" i="off"/>
    </a:lastCol>
    <a:firstCol>
      <a:tcTxStyle b="on" i="off"/>
    </a:firstCol>
    <a:lastRow>
      <a:tcTxStyle b="on" i="off"/>
      <a:tcStyle>
        <a:tcBdr>
          <a:top>
            <a:ln cap="flat" cmpd="sng" w="50800">
              <a:solidFill>
                <a:schemeClr val="accent3"/>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3"/>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39A2FDD2-EF8A-4CAF-AA39-2E294FD4B59C}" styleName="Table_1">
    <a:wholeTbl>
      <a:tcTxStyle b="off" i="off">
        <a:font>
          <a:latin typeface="Arial"/>
          <a:ea typeface="Arial"/>
          <a:cs typeface="Arial"/>
        </a:font>
        <a:schemeClr val="lt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AF94181-1F4E-4B8C-8CD3-8F2D4555DBA5}" styleName="Table_2">
    <a:wholeTbl>
      <a:tcTxStyle b="off" i="off">
        <a:font>
          <a:latin typeface="Arial"/>
          <a:ea typeface="Arial"/>
          <a:cs typeface="Arial"/>
        </a:font>
        <a:schemeClr val="lt1"/>
      </a:tcTxStyle>
      <a:tcStyle>
        <a:tcBdr>
          <a:left>
            <a:ln cap="flat" cmpd="sng" w="12700">
              <a:solidFill>
                <a:schemeClr val="accent4"/>
              </a:solidFill>
              <a:prstDash val="solid"/>
              <a:round/>
              <a:headEnd len="sm" w="sm" type="none"/>
              <a:tailEnd len="sm" w="sm" type="none"/>
            </a:ln>
          </a:left>
          <a:right>
            <a:ln cap="flat" cmpd="sng" w="12700">
              <a:solidFill>
                <a:schemeClr val="accent4"/>
              </a:solidFill>
              <a:prstDash val="solid"/>
              <a:round/>
              <a:headEnd len="sm" w="sm" type="none"/>
              <a:tailEnd len="sm" w="sm" type="none"/>
            </a:ln>
          </a:right>
          <a:top>
            <a:ln cap="flat" cmpd="sng" w="12700">
              <a:solidFill>
                <a:schemeClr val="accent4"/>
              </a:solidFill>
              <a:prstDash val="solid"/>
              <a:round/>
              <a:headEnd len="sm" w="sm" type="none"/>
              <a:tailEnd len="sm" w="sm" type="none"/>
            </a:ln>
          </a:top>
          <a:bottom>
            <a:ln cap="flat" cmpd="sng" w="12700">
              <a:solidFill>
                <a:schemeClr val="accent4"/>
              </a:solidFill>
              <a:prstDash val="solid"/>
              <a:round/>
              <a:headEnd len="sm" w="sm" type="none"/>
              <a:tailEnd len="sm" w="sm" type="none"/>
            </a:ln>
          </a:bottom>
          <a:insideH>
            <a:ln cap="flat" cmpd="sng" w="12700">
              <a:solidFill>
                <a:schemeClr val="accent4"/>
              </a:solidFill>
              <a:prstDash val="solid"/>
              <a:round/>
              <a:headEnd len="sm" w="sm" type="none"/>
              <a:tailEnd len="sm" w="sm" type="none"/>
            </a:ln>
          </a:insideH>
          <a:insideV>
            <a:ln cap="flat" cmpd="sng" w="12700">
              <a:solidFill>
                <a:schemeClr val="accent4"/>
              </a:solidFill>
              <a:prstDash val="solid"/>
              <a:round/>
              <a:headEnd len="sm" w="sm" type="none"/>
              <a:tailEnd len="sm" w="sm" type="none"/>
            </a:ln>
          </a:insideV>
        </a:tcBdr>
        <a:fill>
          <a:solidFill>
            <a:srgbClr val="FFFFFF">
              <a:alpha val="0"/>
            </a:srgbClr>
          </a:solidFill>
        </a:fill>
      </a:tcStyle>
    </a:wholeTbl>
    <a:band1H>
      <a:tcTxStyle/>
      <a:tcStyle>
        <a:fill>
          <a:solidFill>
            <a:schemeClr val="accent4">
              <a:alpha val="20000"/>
            </a:schemeClr>
          </a:solidFill>
        </a:fill>
      </a:tcStyle>
    </a:band1H>
    <a:band2H>
      <a:tcTxStyle/>
    </a:band2H>
    <a:band1V>
      <a:tcTxStyle/>
      <a:tcStyle>
        <a:fill>
          <a:solidFill>
            <a:schemeClr val="accent4">
              <a:alpha val="20000"/>
            </a:schemeClr>
          </a:solidFill>
        </a:fill>
      </a:tcStyle>
    </a:band1V>
    <a:band2V>
      <a:tcTxStyle/>
    </a:band2V>
    <a:lastCol>
      <a:tcTxStyle b="on" i="off"/>
    </a:lastCol>
    <a:firstCol>
      <a:tcTxStyle b="on" i="off"/>
    </a:firstCol>
    <a:lastRow>
      <a:tcTxStyle b="on" i="off"/>
      <a:tcStyle>
        <a:tcBdr>
          <a:top>
            <a:ln cap="flat" cmpd="sng" w="50800">
              <a:solidFill>
                <a:schemeClr val="accent4"/>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4"/>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D41E645E-CB0C-4B92-8F9A-2E687DAA288E}" styleName="Table_3">
    <a:wholeTbl>
      <a:tcTxStyle b="off" i="off">
        <a:font>
          <a:latin typeface="Arial"/>
          <a:ea typeface="Arial"/>
          <a:cs typeface="Arial"/>
        </a:font>
        <a:schemeClr val="lt1"/>
      </a:tcTxStyle>
      <a:tcStyle>
        <a:tcBdr>
          <a:left>
            <a:ln cap="flat" cmpd="sng" w="12700">
              <a:solidFill>
                <a:schemeClr val="accent6"/>
              </a:solidFill>
              <a:prstDash val="solid"/>
              <a:round/>
              <a:headEnd len="sm" w="sm" type="none"/>
              <a:tailEnd len="sm" w="sm" type="none"/>
            </a:ln>
          </a:left>
          <a:right>
            <a:ln cap="flat" cmpd="sng" w="12700">
              <a:solidFill>
                <a:schemeClr val="accent6"/>
              </a:solidFill>
              <a:prstDash val="solid"/>
              <a:round/>
              <a:headEnd len="sm" w="sm" type="none"/>
              <a:tailEnd len="sm" w="sm" type="none"/>
            </a:ln>
          </a:right>
          <a:top>
            <a:ln cap="flat" cmpd="sng" w="12700">
              <a:solidFill>
                <a:schemeClr val="accent6"/>
              </a:solidFill>
              <a:prstDash val="solid"/>
              <a:round/>
              <a:headEnd len="sm" w="sm" type="none"/>
              <a:tailEnd len="sm" w="sm" type="none"/>
            </a:ln>
          </a:top>
          <a:bottom>
            <a:ln cap="flat" cmpd="sng" w="12700">
              <a:solidFill>
                <a:schemeClr val="accent6"/>
              </a:solidFill>
              <a:prstDash val="solid"/>
              <a:round/>
              <a:headEnd len="sm" w="sm" type="none"/>
              <a:tailEnd len="sm" w="sm" type="none"/>
            </a:ln>
          </a:bottom>
          <a:insideH>
            <a:ln cap="flat" cmpd="sng" w="12700">
              <a:solidFill>
                <a:schemeClr val="accent6"/>
              </a:solidFill>
              <a:prstDash val="solid"/>
              <a:round/>
              <a:headEnd len="sm" w="sm" type="none"/>
              <a:tailEnd len="sm" w="sm" type="none"/>
            </a:ln>
          </a:insideH>
          <a:insideV>
            <a:ln cap="flat" cmpd="sng" w="12700">
              <a:solidFill>
                <a:schemeClr val="accent6"/>
              </a:solidFill>
              <a:prstDash val="solid"/>
              <a:round/>
              <a:headEnd len="sm" w="sm" type="none"/>
              <a:tailEnd len="sm" w="sm" type="none"/>
            </a:ln>
          </a:insideV>
        </a:tcBdr>
        <a:fill>
          <a:solidFill>
            <a:srgbClr val="FFFFFF">
              <a:alpha val="0"/>
            </a:srgbClr>
          </a:solidFill>
        </a:fill>
      </a:tcStyle>
    </a:wholeTbl>
    <a:band1H>
      <a:tcTxStyle/>
      <a:tcStyle>
        <a:fill>
          <a:solidFill>
            <a:schemeClr val="accent6">
              <a:alpha val="20000"/>
            </a:schemeClr>
          </a:solidFill>
        </a:fill>
      </a:tcStyle>
    </a:band1H>
    <a:band2H>
      <a:tcTxStyle/>
    </a:band2H>
    <a:band1V>
      <a:tcTxStyle/>
      <a:tcStyle>
        <a:fill>
          <a:solidFill>
            <a:schemeClr val="accent6">
              <a:alpha val="20000"/>
            </a:schemeClr>
          </a:solidFill>
        </a:fill>
      </a:tcStyle>
    </a:band1V>
    <a:band2V>
      <a:tcTx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6"/>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23A571C2-FCBD-44A3-864C-855B72005DC6}" styleName="Table_4">
    <a:wholeTbl>
      <a:tcTxStyle b="off" i="off">
        <a:font>
          <a:latin typeface="Arial"/>
          <a:ea typeface="Arial"/>
          <a:cs typeface="Arial"/>
        </a:font>
        <a:schemeClr val="lt1"/>
      </a:tcTxStyle>
      <a:tcStyle>
        <a:tcBdr>
          <a:left>
            <a:ln cap="flat" cmpd="sng" w="12700">
              <a:solidFill>
                <a:schemeClr val="accent1"/>
              </a:solidFill>
              <a:prstDash val="solid"/>
              <a:round/>
              <a:headEnd len="sm" w="sm" type="none"/>
              <a:tailEnd len="sm" w="sm" type="none"/>
            </a:ln>
          </a:left>
          <a:right>
            <a:ln cap="flat" cmpd="sng" w="12700">
              <a:solidFill>
                <a:schemeClr val="accent1"/>
              </a:solidFill>
              <a:prstDash val="solid"/>
              <a:round/>
              <a:headEnd len="sm" w="sm" type="none"/>
              <a:tailEnd len="sm" w="sm" type="none"/>
            </a:ln>
          </a:right>
          <a:top>
            <a:ln cap="flat" cmpd="sng" w="12700">
              <a:solidFill>
                <a:schemeClr val="accent1"/>
              </a:solidFill>
              <a:prstDash val="solid"/>
              <a:round/>
              <a:headEnd len="sm" w="sm" type="none"/>
              <a:tailEnd len="sm" w="sm" type="none"/>
            </a:ln>
          </a:top>
          <a:bottom>
            <a:ln cap="flat" cmpd="sng" w="12700">
              <a:solidFill>
                <a:schemeClr val="accent1"/>
              </a:solidFill>
              <a:prstDash val="solid"/>
              <a:round/>
              <a:headEnd len="sm" w="sm" type="none"/>
              <a:tailEnd len="sm" w="sm" type="none"/>
            </a:ln>
          </a:bottom>
          <a:insideH>
            <a:ln cap="flat" cmpd="sng" w="12700">
              <a:solidFill>
                <a:schemeClr val="accent1"/>
              </a:solidFill>
              <a:prstDash val="solid"/>
              <a:round/>
              <a:headEnd len="sm" w="sm" type="none"/>
              <a:tailEnd len="sm" w="sm" type="none"/>
            </a:ln>
          </a:insideH>
          <a:insideV>
            <a:ln cap="flat" cmpd="sng" w="12700">
              <a:solidFill>
                <a:schemeClr val="accent1"/>
              </a:solidFill>
              <a:prstDash val="solid"/>
              <a:round/>
              <a:headEnd len="sm" w="sm" type="none"/>
              <a:tailEnd len="sm" w="sm" type="none"/>
            </a:ln>
          </a:insideV>
        </a:tcBdr>
        <a:fill>
          <a:solidFill>
            <a:srgbClr val="FFFFFF">
              <a:alpha val="0"/>
            </a:srgbClr>
          </a:solidFill>
        </a:fill>
      </a:tcStyle>
    </a:wholeTbl>
    <a:band1H>
      <a:tcTxStyle/>
      <a:tcStyle>
        <a:fill>
          <a:solidFill>
            <a:schemeClr val="accent1">
              <a:alpha val="20000"/>
            </a:schemeClr>
          </a:solidFill>
        </a:fill>
      </a:tcStyle>
    </a:band1H>
    <a:band2H>
      <a:tcTxStyle/>
    </a:band2H>
    <a:band1V>
      <a:tcTxStyle/>
      <a:tcStyle>
        <a:fill>
          <a:solidFill>
            <a:schemeClr val="accent1">
              <a:alpha val="20000"/>
            </a:schemeClr>
          </a:solidFill>
        </a:fill>
      </a:tcStyle>
    </a:band1V>
    <a:band2V>
      <a:tcTxStyle/>
    </a:band2V>
    <a:lastCol>
      <a:tcTxStyle b="on" i="off"/>
    </a:lastCol>
    <a:firstCol>
      <a:tcTxStyle b="on" i="off"/>
    </a:firstCol>
    <a:lastRow>
      <a:tcTxStyle b="on" i="off"/>
      <a:tcStyle>
        <a:tcBdr>
          <a:top>
            <a:ln cap="flat" cmpd="sng" w="50800">
              <a:solidFill>
                <a:schemeClr val="accent1"/>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1"/>
              </a:solidFill>
              <a:prstDash val="solid"/>
              <a:round/>
              <a:headEnd len="sm" w="sm" type="none"/>
              <a:tailEnd len="sm" w="sm" type="none"/>
            </a:ln>
          </a:bottom>
        </a:tcBdr>
        <a:fill>
          <a:solidFill>
            <a:srgbClr val="FFFFFF">
              <a:alpha val="0"/>
            </a:srgbClr>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slide" Target="slides/slide76.xml"/><Relationship Id="rId83" Type="http://schemas.openxmlformats.org/officeDocument/2006/relationships/slide" Target="slides/slide75.xml"/><Relationship Id="rId42" Type="http://schemas.openxmlformats.org/officeDocument/2006/relationships/slide" Target="slides/slide34.xml"/><Relationship Id="rId86" Type="http://schemas.openxmlformats.org/officeDocument/2006/relationships/font" Target="fonts/Garamond-bold.fntdata"/><Relationship Id="rId41" Type="http://schemas.openxmlformats.org/officeDocument/2006/relationships/slide" Target="slides/slide33.xml"/><Relationship Id="rId85" Type="http://schemas.openxmlformats.org/officeDocument/2006/relationships/font" Target="fonts/Garamond-regular.fntdata"/><Relationship Id="rId44" Type="http://schemas.openxmlformats.org/officeDocument/2006/relationships/slide" Target="slides/slide36.xml"/><Relationship Id="rId88" Type="http://schemas.openxmlformats.org/officeDocument/2006/relationships/font" Target="fonts/Garamond-boldItalic.fntdata"/><Relationship Id="rId43" Type="http://schemas.openxmlformats.org/officeDocument/2006/relationships/slide" Target="slides/slide35.xml"/><Relationship Id="rId87" Type="http://schemas.openxmlformats.org/officeDocument/2006/relationships/font" Target="fonts/Garamond-italic.fntdata"/><Relationship Id="rId46" Type="http://schemas.openxmlformats.org/officeDocument/2006/relationships/slide" Target="slides/slide38.xml"/><Relationship Id="rId45" Type="http://schemas.openxmlformats.org/officeDocument/2006/relationships/slide" Target="slides/slide37.xml"/><Relationship Id="rId89" Type="http://customschemas.google.com/relationships/presentationmetadata" Target="metadata"/><Relationship Id="rId80" Type="http://schemas.openxmlformats.org/officeDocument/2006/relationships/slide" Target="slides/slide72.xml"/><Relationship Id="rId82" Type="http://schemas.openxmlformats.org/officeDocument/2006/relationships/slide" Target="slides/slide74.xml"/><Relationship Id="rId81" Type="http://schemas.openxmlformats.org/officeDocument/2006/relationships/slide" Target="slides/slide73.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31" Type="http://schemas.openxmlformats.org/officeDocument/2006/relationships/slide" Target="slides/slide23.xml"/><Relationship Id="rId75" Type="http://schemas.openxmlformats.org/officeDocument/2006/relationships/slide" Target="slides/slide67.xml"/><Relationship Id="rId30" Type="http://schemas.openxmlformats.org/officeDocument/2006/relationships/slide" Target="slides/slide22.xml"/><Relationship Id="rId74" Type="http://schemas.openxmlformats.org/officeDocument/2006/relationships/slide" Target="slides/slide66.xml"/><Relationship Id="rId33" Type="http://schemas.openxmlformats.org/officeDocument/2006/relationships/slide" Target="slides/slide25.xml"/><Relationship Id="rId77" Type="http://schemas.openxmlformats.org/officeDocument/2006/relationships/slide" Target="slides/slide69.xml"/><Relationship Id="rId32" Type="http://schemas.openxmlformats.org/officeDocument/2006/relationships/slide" Target="slides/slide24.xml"/><Relationship Id="rId76" Type="http://schemas.openxmlformats.org/officeDocument/2006/relationships/slide" Target="slides/slide68.xml"/><Relationship Id="rId35" Type="http://schemas.openxmlformats.org/officeDocument/2006/relationships/slide" Target="slides/slide27.xml"/><Relationship Id="rId79" Type="http://schemas.openxmlformats.org/officeDocument/2006/relationships/slide" Target="slides/slide71.xml"/><Relationship Id="rId34" Type="http://schemas.openxmlformats.org/officeDocument/2006/relationships/slide" Target="slides/slide26.xml"/><Relationship Id="rId78" Type="http://schemas.openxmlformats.org/officeDocument/2006/relationships/slide" Target="slides/slide70.xml"/><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4" name="Google Shape;414;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3" name="Google Shape;42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9" name="Google Shape;42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8" name="Google Shape;438;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2" name="Google Shape;48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6" name="Google Shape;49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5" name="Google Shape;52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4" name="Google Shape;534;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0" name="Google Shape;54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18. Ketteler M, Block GA, Evenepoel P et al (2017) Executive summary of the 2017 KDIGO chronic kidney disease–mineral and bone disorder (CKD-MBD) guideline update: what’s changed and why it matters. Kidney Int 92:26–36. https://doi.org/10.1016/j. kint.2017.04.006</a:t>
            </a:r>
            <a:endParaRPr/>
          </a:p>
        </p:txBody>
      </p:sp>
      <p:sp>
        <p:nvSpPr>
          <p:cNvPr id="541" name="Google Shape;541;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8" name="Google Shape;558;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18. Ketteler M, Block GA, Evenepoel P et al (2017) Executive summary of the 2017 KDIGO chronic kidney disease–mineral and bone disorder (CKD-MBD) guideline update: what’s changed and why it matters. Kidney Int 92:26–36. https://doi.org/10.1016/j. kint.2017.04.006</a:t>
            </a:r>
            <a:endParaRPr/>
          </a:p>
        </p:txBody>
      </p:sp>
      <p:sp>
        <p:nvSpPr>
          <p:cNvPr id="559" name="Google Shape;559;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9" name="Google Shape;57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8" name="Google Shape;588;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6" name="Google Shape;59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0" name="Google Shape;610;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7" name="Google Shape;617;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4" name="Google Shape;624;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6" name="Google Shape;656;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3" name="Google Shape;663;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1" name="Google Shape;671;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4" name="Google Shape;684;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7" name="Google Shape;697;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5" name="Google Shape;725;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8" name="Google Shape;738;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1" name="Google Shape;751;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9" name="Google Shape;779;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4" name="Google Shape;794;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1" name="Google Shape;80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8" name="Google Shape;808;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5" name="Google Shape;815;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2" name="Google Shape;822;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9" name="Google Shape;829;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6" name="Google Shape;836;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4" name="Google Shape;844;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p4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3" name="Google Shape;853;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p5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0" name="Google Shape;860;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p5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9" name="Google Shape;869;p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p5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8" name="Google Shape;878;p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p5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3" name="Google Shape;913;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p5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1" name="Google Shape;931;p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p5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0" name="Google Shape;940;p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p5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8" name="Google Shape;948;p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p5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6" name="Google Shape;966;p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p5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4" name="Google Shape;984;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p5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1" name="Google Shape;991;p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p6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5" name="Google Shape;1005;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p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4" name="Google Shape;1014;p6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45. Suzuki S, Suzuki M, Hanafusa N et al (2021) Denosumab recovers aortic arch calcifcation during long-term hemodialysis. Kidney Int reports 6:605–612. https://doi.org/10.1016/j.ekir.2020.12.002</a:t>
            </a:r>
            <a:endParaRPr/>
          </a:p>
          <a:p>
            <a:pPr indent="0" lvl="0" marL="0" rtl="0" algn="l">
              <a:spcBef>
                <a:spcPts val="0"/>
              </a:spcBef>
              <a:spcAft>
                <a:spcPts val="0"/>
              </a:spcAft>
              <a:buNone/>
            </a:pPr>
            <a:r>
              <a:rPr lang="en-US"/>
              <a:t>40. Iseri K, Watanabe M, Yoshikawa H, et al (2019) Efects of denosumab and alendronate on bone health and vascular function in hemodialysis patients: a randomized, controlled trial. J Bone Miner Res 34:. https://doi.org/10.1002/JBMR.3676</a:t>
            </a:r>
            <a:endParaRPr/>
          </a:p>
        </p:txBody>
      </p:sp>
      <p:sp>
        <p:nvSpPr>
          <p:cNvPr id="1015" name="Google Shape;1015;p6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p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9" name="Google Shape;1029;p6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0" name="Google Shape;1030;p6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8" name="Google Shape;1038;p6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52. Tsvetov G (2020) Osteoporos Int 31:655–665</a:t>
            </a:r>
            <a:endParaRPr/>
          </a:p>
          <a:p>
            <a:pPr indent="0" lvl="0" marL="0" rtl="0" algn="l">
              <a:spcBef>
                <a:spcPts val="0"/>
              </a:spcBef>
              <a:spcAft>
                <a:spcPts val="0"/>
              </a:spcAft>
              <a:buNone/>
            </a:pPr>
            <a:r>
              <a:rPr lang="en-US"/>
              <a:t>8. Dave VAm J Nephrol. https://doi.org/10.1159/000380960</a:t>
            </a:r>
            <a:endParaRPr/>
          </a:p>
          <a:p>
            <a:pPr indent="0" lvl="0" marL="0" rtl="0" algn="l">
              <a:spcBef>
                <a:spcPts val="0"/>
              </a:spcBef>
              <a:spcAft>
                <a:spcPts val="0"/>
              </a:spcAft>
              <a:buNone/>
            </a:pPr>
            <a:r>
              <a:rPr b="0" i="0" lang="en-US" sz="1800" u="none" strike="noStrike">
                <a:solidFill>
                  <a:srgbClr val="000000"/>
                </a:solidFill>
                <a:latin typeface="Arial"/>
                <a:ea typeface="Arial"/>
                <a:cs typeface="Arial"/>
                <a:sym typeface="Arial"/>
              </a:rPr>
              <a:t>53.Jalleh R, </a:t>
            </a:r>
            <a:r>
              <a:rPr b="0" i="0" lang="en-US" sz="1800" u="none" strike="noStrike">
                <a:solidFill>
                  <a:srgbClr val="0000FF"/>
                </a:solidFill>
                <a:latin typeface="Arial"/>
                <a:ea typeface="Arial"/>
                <a:cs typeface="Arial"/>
                <a:sym typeface="Arial"/>
              </a:rPr>
              <a:t>https:// doi. org/ 10. 1155/ 2018/ 73847 63</a:t>
            </a:r>
            <a:endParaRPr/>
          </a:p>
        </p:txBody>
      </p:sp>
      <p:sp>
        <p:nvSpPr>
          <p:cNvPr id="1039" name="Google Shape;1039;p6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p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3" name="Google Shape;1053;p6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36. Kunizawa K, Sci Rep 10:2496. </a:t>
            </a:r>
            <a:endParaRPr/>
          </a:p>
          <a:p>
            <a:pPr indent="0" lvl="0" marL="0" rtl="0" algn="l">
              <a:spcBef>
                <a:spcPts val="0"/>
              </a:spcBef>
              <a:spcAft>
                <a:spcPts val="0"/>
              </a:spcAft>
              <a:buNone/>
            </a:pPr>
            <a:r>
              <a:rPr lang="en-US"/>
              <a:t>37. Chen CL, J Clin Endocrinol Metab 99:. https://doi.org/10.1210/ jc.2014-1154</a:t>
            </a:r>
            <a:endParaRPr/>
          </a:p>
          <a:p>
            <a:pPr indent="0" lvl="0" marL="0" rtl="0" algn="l">
              <a:spcBef>
                <a:spcPts val="0"/>
              </a:spcBef>
              <a:spcAft>
                <a:spcPts val="0"/>
              </a:spcAft>
              <a:buNone/>
            </a:pPr>
            <a:r>
              <a:rPr lang="en-US"/>
              <a:t>38. Hiramatsu R, Nephrol Dial Transplant. https://doi.org/10.1093/ndt/gfaa359</a:t>
            </a:r>
            <a:endParaRPr/>
          </a:p>
          <a:p>
            <a:pPr indent="0" lvl="0" marL="0" rtl="0" algn="l">
              <a:spcBef>
                <a:spcPts val="0"/>
              </a:spcBef>
              <a:spcAft>
                <a:spcPts val="0"/>
              </a:spcAft>
              <a:buNone/>
            </a:pPr>
            <a:r>
              <a:t/>
            </a:r>
            <a:endParaRPr/>
          </a:p>
        </p:txBody>
      </p:sp>
      <p:sp>
        <p:nvSpPr>
          <p:cNvPr id="1054" name="Google Shape;1054;p6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p6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0" name="Google Shape;1070;p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p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0" name="Google Shape;1090;p6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37. Chen CL,. J Clin Endocrinol Metab 99:. https://doi.org/10.1210/ jc.2014-1154</a:t>
            </a:r>
            <a:endParaRPr/>
          </a:p>
        </p:txBody>
      </p:sp>
      <p:sp>
        <p:nvSpPr>
          <p:cNvPr id="1091" name="Google Shape;1091;p6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p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5" name="Google Shape;1105;p6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6" name="Google Shape;1106;p6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p6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8" name="Google Shape;1118;p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p6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3" name="Google Shape;1123;p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p7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8" name="Google Shape;1128;p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p7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3" name="Google Shape;1133;p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p7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9" name="Google Shape;1139;p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p7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4" name="Google Shape;1144;p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p7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0" name="Google Shape;1150;p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p7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9" name="Google Shape;1179;p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p7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6" name="Google Shape;1206;p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 </a:t>
            </a:r>
            <a:endParaRPr/>
          </a:p>
        </p:txBody>
      </p:sp>
      <p:sp>
        <p:nvSpPr>
          <p:cNvPr id="379" name="Google Shape;37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rPr lang="en-US"/>
              <a:t>3. Alshayeb HM, Am. J. Kidney Dis. 2013; 61: 310–325.</a:t>
            </a:r>
            <a:endParaRPr/>
          </a:p>
          <a:p>
            <a:pPr indent="0" lvl="0" marL="0" rtl="0" algn="l">
              <a:spcBef>
                <a:spcPts val="0"/>
              </a:spcBef>
              <a:spcAft>
                <a:spcPts val="0"/>
              </a:spcAft>
              <a:buClr>
                <a:schemeClr val="dk1"/>
              </a:buClr>
              <a:buSzPts val="1200"/>
              <a:buFont typeface="Calibri"/>
              <a:buNone/>
            </a:pPr>
            <a:r>
              <a:rPr lang="en-US"/>
              <a:t>4. Ball AM et al.. JAMA 2002; 288: 3014–3018. </a:t>
            </a:r>
            <a:endParaRPr/>
          </a:p>
          <a:p>
            <a:pPr indent="0" lvl="0" marL="0" rtl="0" algn="l">
              <a:spcBef>
                <a:spcPts val="0"/>
              </a:spcBef>
              <a:spcAft>
                <a:spcPts val="0"/>
              </a:spcAft>
              <a:buClr>
                <a:schemeClr val="dk1"/>
              </a:buClr>
              <a:buSzPts val="1200"/>
              <a:buFont typeface="Calibri"/>
              <a:buNone/>
            </a:pPr>
            <a:r>
              <a:rPr lang="en-US"/>
              <a:t>5. Rojas E et al. Kidney Int. 2003; 63: 1915–1923.</a:t>
            </a:r>
            <a:endParaRPr/>
          </a:p>
        </p:txBody>
      </p:sp>
      <p:sp>
        <p:nvSpPr>
          <p:cNvPr id="396" name="Google Shape;396;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7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7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7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7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7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5" name="Google Shape;75;p1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1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1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1" name="Google Shape;81;p1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0" name="Shape 90"/>
        <p:cNvGrpSpPr/>
        <p:nvPr/>
      </p:nvGrpSpPr>
      <p:grpSpPr>
        <a:xfrm>
          <a:off x="0" y="0"/>
          <a:ext cx="0" cy="0"/>
          <a:chOff x="0" y="0"/>
          <a:chExt cx="0" cy="0"/>
        </a:xfrm>
      </p:grpSpPr>
      <p:sp>
        <p:nvSpPr>
          <p:cNvPr id="91" name="Google Shape;91;p8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8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8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8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8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8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8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8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8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 name="Shape 101"/>
        <p:cNvGrpSpPr/>
        <p:nvPr/>
      </p:nvGrpSpPr>
      <p:grpSpPr>
        <a:xfrm>
          <a:off x="0" y="0"/>
          <a:ext cx="0" cy="0"/>
          <a:chOff x="0" y="0"/>
          <a:chExt cx="0" cy="0"/>
        </a:xfrm>
      </p:grpSpPr>
      <p:sp>
        <p:nvSpPr>
          <p:cNvPr id="102" name="Google Shape;102;p9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9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9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5" name="Shape 105"/>
        <p:cNvGrpSpPr/>
        <p:nvPr/>
      </p:nvGrpSpPr>
      <p:grpSpPr>
        <a:xfrm>
          <a:off x="0" y="0"/>
          <a:ext cx="0" cy="0"/>
          <a:chOff x="0" y="0"/>
          <a:chExt cx="0" cy="0"/>
        </a:xfrm>
      </p:grpSpPr>
      <p:sp>
        <p:nvSpPr>
          <p:cNvPr id="106" name="Google Shape;106;p10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10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8" name="Google Shape;108;p10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0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0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1" name="Shape 111"/>
        <p:cNvGrpSpPr/>
        <p:nvPr/>
      </p:nvGrpSpPr>
      <p:grpSpPr>
        <a:xfrm>
          <a:off x="0" y="0"/>
          <a:ext cx="0" cy="0"/>
          <a:chOff x="0" y="0"/>
          <a:chExt cx="0" cy="0"/>
        </a:xfrm>
      </p:grpSpPr>
      <p:sp>
        <p:nvSpPr>
          <p:cNvPr id="112" name="Google Shape;112;p10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0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4" name="Google Shape;114;p10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0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0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7" name="Shape 117"/>
        <p:cNvGrpSpPr/>
        <p:nvPr/>
      </p:nvGrpSpPr>
      <p:grpSpPr>
        <a:xfrm>
          <a:off x="0" y="0"/>
          <a:ext cx="0" cy="0"/>
          <a:chOff x="0" y="0"/>
          <a:chExt cx="0" cy="0"/>
        </a:xfrm>
      </p:grpSpPr>
      <p:sp>
        <p:nvSpPr>
          <p:cNvPr id="118" name="Google Shape;118;p10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0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0" name="Google Shape;120;p10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10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0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0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4" name="Shape 124"/>
        <p:cNvGrpSpPr/>
        <p:nvPr/>
      </p:nvGrpSpPr>
      <p:grpSpPr>
        <a:xfrm>
          <a:off x="0" y="0"/>
          <a:ext cx="0" cy="0"/>
          <a:chOff x="0" y="0"/>
          <a:chExt cx="0" cy="0"/>
        </a:xfrm>
      </p:grpSpPr>
      <p:sp>
        <p:nvSpPr>
          <p:cNvPr id="125" name="Google Shape;125;p10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10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7" name="Google Shape;127;p10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8" name="Google Shape;128;p10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9" name="Google Shape;129;p10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10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10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0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10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10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6" name="Google Shape;136;p10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7" name="Google Shape;137;p10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0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0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7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7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4" name="Google Shape;24;p7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7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7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10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108"/>
          <p:cNvSpPr/>
          <p:nvPr>
            <p:ph idx="2" type="pic"/>
          </p:nvPr>
        </p:nvSpPr>
        <p:spPr>
          <a:xfrm>
            <a:off x="5183188" y="987425"/>
            <a:ext cx="6172200" cy="4873625"/>
          </a:xfrm>
          <a:prstGeom prst="rect">
            <a:avLst/>
          </a:prstGeom>
          <a:noFill/>
          <a:ln>
            <a:noFill/>
          </a:ln>
        </p:spPr>
      </p:sp>
      <p:sp>
        <p:nvSpPr>
          <p:cNvPr id="143" name="Google Shape;143;p10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4" name="Google Shape;144;p10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10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10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p10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10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10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10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10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11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11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1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1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1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5" name="Shape 165"/>
        <p:cNvGrpSpPr/>
        <p:nvPr/>
      </p:nvGrpSpPr>
      <p:grpSpPr>
        <a:xfrm>
          <a:off x="0" y="0"/>
          <a:ext cx="0" cy="0"/>
          <a:chOff x="0" y="0"/>
          <a:chExt cx="0" cy="0"/>
        </a:xfrm>
      </p:grpSpPr>
      <p:sp>
        <p:nvSpPr>
          <p:cNvPr id="166" name="Google Shape;166;p8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7" name="Google Shape;167;p8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8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9" name="Shape 169"/>
        <p:cNvGrpSpPr/>
        <p:nvPr/>
      </p:nvGrpSpPr>
      <p:grpSpPr>
        <a:xfrm>
          <a:off x="0" y="0"/>
          <a:ext cx="0" cy="0"/>
          <a:chOff x="0" y="0"/>
          <a:chExt cx="0" cy="0"/>
        </a:xfrm>
      </p:grpSpPr>
      <p:sp>
        <p:nvSpPr>
          <p:cNvPr id="170" name="Google Shape;170;p9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Garamon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1" name="Google Shape;171;p9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72" name="Google Shape;172;p9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9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9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5" name="Shape 175"/>
        <p:cNvGrpSpPr/>
        <p:nvPr/>
      </p:nvGrpSpPr>
      <p:grpSpPr>
        <a:xfrm>
          <a:off x="0" y="0"/>
          <a:ext cx="0" cy="0"/>
          <a:chOff x="0" y="0"/>
          <a:chExt cx="0" cy="0"/>
        </a:xfrm>
      </p:grpSpPr>
      <p:sp>
        <p:nvSpPr>
          <p:cNvPr id="176" name="Google Shape;176;p9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7" name="Google Shape;177;p9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8" name="Google Shape;178;p9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9" name="Google Shape;179;p9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0" name="Google Shape;180;p9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1" name="Shape 181"/>
        <p:cNvGrpSpPr/>
        <p:nvPr/>
      </p:nvGrpSpPr>
      <p:grpSpPr>
        <a:xfrm>
          <a:off x="0" y="0"/>
          <a:ext cx="0" cy="0"/>
          <a:chOff x="0" y="0"/>
          <a:chExt cx="0" cy="0"/>
        </a:xfrm>
      </p:grpSpPr>
      <p:sp>
        <p:nvSpPr>
          <p:cNvPr id="182" name="Google Shape;182;p9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Garamon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3" name="Google Shape;183;p9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84" name="Google Shape;184;p9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5" name="Google Shape;185;p9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6" name="Google Shape;186;p9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87" name="Shape 187"/>
        <p:cNvGrpSpPr/>
        <p:nvPr/>
      </p:nvGrpSpPr>
      <p:grpSpPr>
        <a:xfrm>
          <a:off x="0" y="0"/>
          <a:ext cx="0" cy="0"/>
          <a:chOff x="0" y="0"/>
          <a:chExt cx="0" cy="0"/>
        </a:xfrm>
      </p:grpSpPr>
      <p:sp>
        <p:nvSpPr>
          <p:cNvPr id="188" name="Google Shape;188;p9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9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0" name="Google Shape;190;p9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1" name="Google Shape;191;p9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p9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3" name="Google Shape;193;p9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4" name="Shape 194"/>
        <p:cNvGrpSpPr/>
        <p:nvPr/>
      </p:nvGrpSpPr>
      <p:grpSpPr>
        <a:xfrm>
          <a:off x="0" y="0"/>
          <a:ext cx="0" cy="0"/>
          <a:chOff x="0" y="0"/>
          <a:chExt cx="0" cy="0"/>
        </a:xfrm>
      </p:grpSpPr>
      <p:sp>
        <p:nvSpPr>
          <p:cNvPr id="195" name="Google Shape;195;p9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6" name="Google Shape;196;p9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97" name="Google Shape;197;p9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8" name="Google Shape;198;p9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99" name="Google Shape;199;p9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0" name="Google Shape;200;p9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1" name="Google Shape;201;p9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p9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3" name="Shape 203"/>
        <p:cNvGrpSpPr/>
        <p:nvPr/>
      </p:nvGrpSpPr>
      <p:grpSpPr>
        <a:xfrm>
          <a:off x="0" y="0"/>
          <a:ext cx="0" cy="0"/>
          <a:chOff x="0" y="0"/>
          <a:chExt cx="0" cy="0"/>
        </a:xfrm>
      </p:grpSpPr>
      <p:sp>
        <p:nvSpPr>
          <p:cNvPr id="204" name="Google Shape;204;p9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9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9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9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8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8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8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8" name="Shape 208"/>
        <p:cNvGrpSpPr/>
        <p:nvPr/>
      </p:nvGrpSpPr>
      <p:grpSpPr>
        <a:xfrm>
          <a:off x="0" y="0"/>
          <a:ext cx="0" cy="0"/>
          <a:chOff x="0" y="0"/>
          <a:chExt cx="0" cy="0"/>
        </a:xfrm>
      </p:grpSpPr>
      <p:sp>
        <p:nvSpPr>
          <p:cNvPr id="209" name="Google Shape;209;p9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0" name="Google Shape;210;p9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211" name="Google Shape;211;p9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2" name="Google Shape;212;p9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3" name="Google Shape;213;p9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4" name="Google Shape;214;p9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5" name="Shape 215"/>
        <p:cNvGrpSpPr/>
        <p:nvPr/>
      </p:nvGrpSpPr>
      <p:grpSpPr>
        <a:xfrm>
          <a:off x="0" y="0"/>
          <a:ext cx="0" cy="0"/>
          <a:chOff x="0" y="0"/>
          <a:chExt cx="0" cy="0"/>
        </a:xfrm>
      </p:grpSpPr>
      <p:sp>
        <p:nvSpPr>
          <p:cNvPr id="216" name="Google Shape;216;p10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7" name="Google Shape;217;p100"/>
          <p:cNvSpPr/>
          <p:nvPr>
            <p:ph idx="2" type="pic"/>
          </p:nvPr>
        </p:nvSpPr>
        <p:spPr>
          <a:xfrm>
            <a:off x="5183188" y="987425"/>
            <a:ext cx="6172200" cy="4873625"/>
          </a:xfrm>
          <a:prstGeom prst="rect">
            <a:avLst/>
          </a:prstGeom>
          <a:noFill/>
          <a:ln>
            <a:noFill/>
          </a:ln>
        </p:spPr>
      </p:sp>
      <p:sp>
        <p:nvSpPr>
          <p:cNvPr id="218" name="Google Shape;218;p10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9" name="Google Shape;219;p10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10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1" name="Google Shape;221;p10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2" name="Shape 222"/>
        <p:cNvGrpSpPr/>
        <p:nvPr/>
      </p:nvGrpSpPr>
      <p:grpSpPr>
        <a:xfrm>
          <a:off x="0" y="0"/>
          <a:ext cx="0" cy="0"/>
          <a:chOff x="0" y="0"/>
          <a:chExt cx="0" cy="0"/>
        </a:xfrm>
      </p:grpSpPr>
      <p:sp>
        <p:nvSpPr>
          <p:cNvPr id="223" name="Google Shape;223;p10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4" name="Google Shape;224;p10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5" name="Google Shape;225;p10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10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7" name="Google Shape;227;p10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28" name="Shape 228"/>
        <p:cNvGrpSpPr/>
        <p:nvPr/>
      </p:nvGrpSpPr>
      <p:grpSpPr>
        <a:xfrm>
          <a:off x="0" y="0"/>
          <a:ext cx="0" cy="0"/>
          <a:chOff x="0" y="0"/>
          <a:chExt cx="0" cy="0"/>
        </a:xfrm>
      </p:grpSpPr>
      <p:sp>
        <p:nvSpPr>
          <p:cNvPr id="229" name="Google Shape;229;p10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0" name="Google Shape;230;p10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1" name="Google Shape;231;p10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2" name="Google Shape;232;p10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3" name="Google Shape;233;p10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0" name="Shape 240"/>
        <p:cNvGrpSpPr/>
        <p:nvPr/>
      </p:nvGrpSpPr>
      <p:grpSpPr>
        <a:xfrm>
          <a:off x="0" y="0"/>
          <a:ext cx="0" cy="0"/>
          <a:chOff x="0" y="0"/>
          <a:chExt cx="0" cy="0"/>
        </a:xfrm>
      </p:grpSpPr>
      <p:sp>
        <p:nvSpPr>
          <p:cNvPr id="241" name="Google Shape;241;p8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8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3" name="Google Shape;243;p8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4" name="Google Shape;244;p8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5" name="Google Shape;245;p8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6" name="Shape 246"/>
        <p:cNvGrpSpPr/>
        <p:nvPr/>
      </p:nvGrpSpPr>
      <p:grpSpPr>
        <a:xfrm>
          <a:off x="0" y="0"/>
          <a:ext cx="0" cy="0"/>
          <a:chOff x="0" y="0"/>
          <a:chExt cx="0" cy="0"/>
        </a:xfrm>
      </p:grpSpPr>
      <p:sp>
        <p:nvSpPr>
          <p:cNvPr id="247" name="Google Shape;247;p9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9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9" name="Google Shape;249;p9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0" name="Google Shape;250;p9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1" name="Google Shape;251;p9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2" name="Shape 252"/>
        <p:cNvGrpSpPr/>
        <p:nvPr/>
      </p:nvGrpSpPr>
      <p:grpSpPr>
        <a:xfrm>
          <a:off x="0" y="0"/>
          <a:ext cx="0" cy="0"/>
          <a:chOff x="0" y="0"/>
          <a:chExt cx="0" cy="0"/>
        </a:xfrm>
      </p:grpSpPr>
      <p:sp>
        <p:nvSpPr>
          <p:cNvPr id="253" name="Google Shape;253;p9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4" name="Google Shape;254;p9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5" name="Google Shape;255;p9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6" name="Google Shape;256;p9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 name="Google Shape;257;p9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 name="Google Shape;258;p9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9" name="Shape 259"/>
        <p:cNvGrpSpPr/>
        <p:nvPr/>
      </p:nvGrpSpPr>
      <p:grpSpPr>
        <a:xfrm>
          <a:off x="0" y="0"/>
          <a:ext cx="0" cy="0"/>
          <a:chOff x="0" y="0"/>
          <a:chExt cx="0" cy="0"/>
        </a:xfrm>
      </p:grpSpPr>
      <p:sp>
        <p:nvSpPr>
          <p:cNvPr id="260" name="Google Shape;260;p11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1" name="Google Shape;261;p11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2" name="Google Shape;262;p1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3" name="Google Shape;263;p1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4" name="Google Shape;264;p1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65" name="Shape 265"/>
        <p:cNvGrpSpPr/>
        <p:nvPr/>
      </p:nvGrpSpPr>
      <p:grpSpPr>
        <a:xfrm>
          <a:off x="0" y="0"/>
          <a:ext cx="0" cy="0"/>
          <a:chOff x="0" y="0"/>
          <a:chExt cx="0" cy="0"/>
        </a:xfrm>
      </p:grpSpPr>
      <p:sp>
        <p:nvSpPr>
          <p:cNvPr id="266" name="Google Shape;266;p11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7" name="Google Shape;267;p11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68" name="Google Shape;268;p11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9" name="Google Shape;269;p11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70" name="Google Shape;270;p11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1" name="Google Shape;271;p1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2" name="Google Shape;272;p1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3" name="Google Shape;273;p1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4" name="Shape 274"/>
        <p:cNvGrpSpPr/>
        <p:nvPr/>
      </p:nvGrpSpPr>
      <p:grpSpPr>
        <a:xfrm>
          <a:off x="0" y="0"/>
          <a:ext cx="0" cy="0"/>
          <a:chOff x="0" y="0"/>
          <a:chExt cx="0" cy="0"/>
        </a:xfrm>
      </p:grpSpPr>
      <p:sp>
        <p:nvSpPr>
          <p:cNvPr id="275" name="Google Shape;275;p1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6" name="Google Shape;276;p1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7" name="Google Shape;277;p1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8" name="Google Shape;278;p1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8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8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4" name="Google Shape;34;p8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5" name="Google Shape;35;p8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8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8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9" name="Shape 279"/>
        <p:cNvGrpSpPr/>
        <p:nvPr/>
      </p:nvGrpSpPr>
      <p:grpSpPr>
        <a:xfrm>
          <a:off x="0" y="0"/>
          <a:ext cx="0" cy="0"/>
          <a:chOff x="0" y="0"/>
          <a:chExt cx="0" cy="0"/>
        </a:xfrm>
      </p:grpSpPr>
      <p:sp>
        <p:nvSpPr>
          <p:cNvPr id="280" name="Google Shape;280;p1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1" name="Google Shape;281;p1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2" name="Google Shape;282;p1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83" name="Shape 283"/>
        <p:cNvGrpSpPr/>
        <p:nvPr/>
      </p:nvGrpSpPr>
      <p:grpSpPr>
        <a:xfrm>
          <a:off x="0" y="0"/>
          <a:ext cx="0" cy="0"/>
          <a:chOff x="0" y="0"/>
          <a:chExt cx="0" cy="0"/>
        </a:xfrm>
      </p:grpSpPr>
      <p:sp>
        <p:nvSpPr>
          <p:cNvPr id="284" name="Google Shape;284;p12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5" name="Google Shape;285;p12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286" name="Google Shape;286;p12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87" name="Google Shape;287;p1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8" name="Google Shape;288;p1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9" name="Google Shape;289;p1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90" name="Shape 290"/>
        <p:cNvGrpSpPr/>
        <p:nvPr/>
      </p:nvGrpSpPr>
      <p:grpSpPr>
        <a:xfrm>
          <a:off x="0" y="0"/>
          <a:ext cx="0" cy="0"/>
          <a:chOff x="0" y="0"/>
          <a:chExt cx="0" cy="0"/>
        </a:xfrm>
      </p:grpSpPr>
      <p:sp>
        <p:nvSpPr>
          <p:cNvPr id="291" name="Google Shape;291;p12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2" name="Google Shape;292;p122"/>
          <p:cNvSpPr/>
          <p:nvPr>
            <p:ph idx="2" type="pic"/>
          </p:nvPr>
        </p:nvSpPr>
        <p:spPr>
          <a:xfrm>
            <a:off x="5183188" y="987425"/>
            <a:ext cx="6172200" cy="4873625"/>
          </a:xfrm>
          <a:prstGeom prst="rect">
            <a:avLst/>
          </a:prstGeom>
          <a:noFill/>
          <a:ln>
            <a:noFill/>
          </a:ln>
        </p:spPr>
      </p:sp>
      <p:sp>
        <p:nvSpPr>
          <p:cNvPr id="293" name="Google Shape;293;p12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94" name="Google Shape;294;p1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5" name="Google Shape;295;p1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6" name="Google Shape;296;p1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97" name="Shape 297"/>
        <p:cNvGrpSpPr/>
        <p:nvPr/>
      </p:nvGrpSpPr>
      <p:grpSpPr>
        <a:xfrm>
          <a:off x="0" y="0"/>
          <a:ext cx="0" cy="0"/>
          <a:chOff x="0" y="0"/>
          <a:chExt cx="0" cy="0"/>
        </a:xfrm>
      </p:grpSpPr>
      <p:sp>
        <p:nvSpPr>
          <p:cNvPr id="298" name="Google Shape;298;p1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9" name="Google Shape;299;p12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0" name="Google Shape;300;p1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 name="Google Shape;301;p1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2" name="Google Shape;302;p1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03" name="Shape 303"/>
        <p:cNvGrpSpPr/>
        <p:nvPr/>
      </p:nvGrpSpPr>
      <p:grpSpPr>
        <a:xfrm>
          <a:off x="0" y="0"/>
          <a:ext cx="0" cy="0"/>
          <a:chOff x="0" y="0"/>
          <a:chExt cx="0" cy="0"/>
        </a:xfrm>
      </p:grpSpPr>
      <p:sp>
        <p:nvSpPr>
          <p:cNvPr id="304" name="Google Shape;304;p12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5" name="Google Shape;305;p12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6" name="Google Shape;306;p1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7" name="Google Shape;307;p1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8" name="Google Shape;308;p1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8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8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41" name="Google Shape;41;p8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8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8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1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1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7" name="Google Shape;47;p11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8" name="Google Shape;48;p11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9" name="Google Shape;49;p11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0" name="Google Shape;50;p1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1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1" name="Google Shape;61;p11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2" name="Google Shape;62;p1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14"/>
          <p:cNvSpPr/>
          <p:nvPr>
            <p:ph idx="2" type="pic"/>
          </p:nvPr>
        </p:nvSpPr>
        <p:spPr>
          <a:xfrm>
            <a:off x="5183188" y="987425"/>
            <a:ext cx="6172200" cy="4873625"/>
          </a:xfrm>
          <a:prstGeom prst="rect">
            <a:avLst/>
          </a:prstGeom>
          <a:noFill/>
          <a:ln>
            <a:noFill/>
          </a:ln>
        </p:spPr>
      </p:sp>
      <p:sp>
        <p:nvSpPr>
          <p:cNvPr id="68" name="Google Shape;68;p11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9" name="Google Shape;69;p1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4.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7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7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9pPr>
          </a:lstStyle>
          <a:p/>
        </p:txBody>
      </p:sp>
      <p:sp>
        <p:nvSpPr>
          <p:cNvPr id="12" name="Google Shape;12;p7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 name="Google Shape;13;p7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4" name="Google Shape;14;p7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Arial"/>
                <a:ea typeface="Arial"/>
                <a:cs typeface="Arial"/>
                <a:sym typeface="Arial"/>
              </a:defRPr>
            </a:lvl1pPr>
            <a:lvl2pPr indent="0" lvl="1" marL="0" marR="0" rtl="0" algn="r">
              <a:spcBef>
                <a:spcPts val="0"/>
              </a:spcBef>
              <a:buNone/>
              <a:defRPr b="0" i="0" sz="1200" u="none" cap="none" strike="noStrike">
                <a:solidFill>
                  <a:schemeClr val="lt1"/>
                </a:solidFill>
                <a:latin typeface="Arial"/>
                <a:ea typeface="Arial"/>
                <a:cs typeface="Arial"/>
                <a:sym typeface="Arial"/>
              </a:defRPr>
            </a:lvl2pPr>
            <a:lvl3pPr indent="0" lvl="2" marL="0" marR="0" rtl="0" algn="r">
              <a:spcBef>
                <a:spcPts val="0"/>
              </a:spcBef>
              <a:buNone/>
              <a:defRPr b="0" i="0" sz="1200" u="none" cap="none" strike="noStrike">
                <a:solidFill>
                  <a:schemeClr val="lt1"/>
                </a:solidFill>
                <a:latin typeface="Arial"/>
                <a:ea typeface="Arial"/>
                <a:cs typeface="Arial"/>
                <a:sym typeface="Arial"/>
              </a:defRPr>
            </a:lvl3pPr>
            <a:lvl4pPr indent="0" lvl="3" marL="0" marR="0" rtl="0" algn="r">
              <a:spcBef>
                <a:spcPts val="0"/>
              </a:spcBef>
              <a:buNone/>
              <a:defRPr b="0" i="0" sz="1200" u="none" cap="none" strike="noStrike">
                <a:solidFill>
                  <a:schemeClr val="lt1"/>
                </a:solidFill>
                <a:latin typeface="Arial"/>
                <a:ea typeface="Arial"/>
                <a:cs typeface="Arial"/>
                <a:sym typeface="Arial"/>
              </a:defRPr>
            </a:lvl4pPr>
            <a:lvl5pPr indent="0" lvl="4" marL="0" marR="0" rtl="0" algn="r">
              <a:spcBef>
                <a:spcPts val="0"/>
              </a:spcBef>
              <a:buNone/>
              <a:defRPr b="0" i="0" sz="1200" u="none" cap="none" strike="noStrike">
                <a:solidFill>
                  <a:schemeClr val="lt1"/>
                </a:solidFill>
                <a:latin typeface="Arial"/>
                <a:ea typeface="Arial"/>
                <a:cs typeface="Arial"/>
                <a:sym typeface="Arial"/>
              </a:defRPr>
            </a:lvl5pPr>
            <a:lvl6pPr indent="0" lvl="5" marL="0" marR="0" rtl="0" algn="r">
              <a:spcBef>
                <a:spcPts val="0"/>
              </a:spcBef>
              <a:buNone/>
              <a:defRPr b="0" i="0" sz="1200" u="none" cap="none" strike="noStrike">
                <a:solidFill>
                  <a:schemeClr val="lt1"/>
                </a:solidFill>
                <a:latin typeface="Arial"/>
                <a:ea typeface="Arial"/>
                <a:cs typeface="Arial"/>
                <a:sym typeface="Arial"/>
              </a:defRPr>
            </a:lvl6pPr>
            <a:lvl7pPr indent="0" lvl="6" marL="0" marR="0" rtl="0" algn="r">
              <a:spcBef>
                <a:spcPts val="0"/>
              </a:spcBef>
              <a:buNone/>
              <a:defRPr b="0" i="0" sz="1200" u="none" cap="none" strike="noStrike">
                <a:solidFill>
                  <a:schemeClr val="lt1"/>
                </a:solidFill>
                <a:latin typeface="Arial"/>
                <a:ea typeface="Arial"/>
                <a:cs typeface="Arial"/>
                <a:sym typeface="Arial"/>
              </a:defRPr>
            </a:lvl7pPr>
            <a:lvl8pPr indent="0" lvl="7" marL="0" marR="0" rtl="0" algn="r">
              <a:spcBef>
                <a:spcPts val="0"/>
              </a:spcBef>
              <a:buNone/>
              <a:defRPr b="0" i="0" sz="1200" u="none" cap="none" strike="noStrike">
                <a:solidFill>
                  <a:schemeClr val="lt1"/>
                </a:solidFill>
                <a:latin typeface="Arial"/>
                <a:ea typeface="Arial"/>
                <a:cs typeface="Arial"/>
                <a:sym typeface="Arial"/>
              </a:defRPr>
            </a:lvl8pPr>
            <a:lvl9pPr indent="0" lvl="8" marL="0" marR="0" rtl="0" algn="r">
              <a:spcBef>
                <a:spcPts val="0"/>
              </a:spcBef>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p8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6" name="Google Shape;86;p8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7" name="Google Shape;87;p8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8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8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p8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Garamond"/>
              <a:buNone/>
              <a:defRPr b="0" i="0" sz="4400" u="none" cap="none" strike="noStrike">
                <a:solidFill>
                  <a:schemeClr val="dk1"/>
                </a:solidFill>
                <a:latin typeface="Garamond"/>
                <a:ea typeface="Garamond"/>
                <a:cs typeface="Garamond"/>
                <a:sym typeface="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1" name="Google Shape;161;p8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Garamond"/>
                <a:ea typeface="Garamond"/>
                <a:cs typeface="Garamond"/>
                <a:sym typeface="Garamond"/>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Garamond"/>
                <a:ea typeface="Garamond"/>
                <a:cs typeface="Garamond"/>
                <a:sym typeface="Garamond"/>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9pPr>
          </a:lstStyle>
          <a:p/>
        </p:txBody>
      </p:sp>
      <p:sp>
        <p:nvSpPr>
          <p:cNvPr id="162" name="Google Shape;162;p8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63" name="Google Shape;163;p8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64" name="Google Shape;164;p8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Garamond"/>
                <a:ea typeface="Garamond"/>
                <a:cs typeface="Garamond"/>
                <a:sym typeface="Garamond"/>
              </a:defRPr>
            </a:lvl1pPr>
            <a:lvl2pPr indent="0" lvl="1" marL="0" marR="0" rtl="0" algn="r">
              <a:spcBef>
                <a:spcPts val="0"/>
              </a:spcBef>
              <a:buNone/>
              <a:defRPr b="0" i="0" sz="1200" u="none" cap="none" strike="noStrike">
                <a:solidFill>
                  <a:srgbClr val="888888"/>
                </a:solidFill>
                <a:latin typeface="Garamond"/>
                <a:ea typeface="Garamond"/>
                <a:cs typeface="Garamond"/>
                <a:sym typeface="Garamond"/>
              </a:defRPr>
            </a:lvl2pPr>
            <a:lvl3pPr indent="0" lvl="2" marL="0" marR="0" rtl="0" algn="r">
              <a:spcBef>
                <a:spcPts val="0"/>
              </a:spcBef>
              <a:buNone/>
              <a:defRPr b="0" i="0" sz="1200" u="none" cap="none" strike="noStrike">
                <a:solidFill>
                  <a:srgbClr val="888888"/>
                </a:solidFill>
                <a:latin typeface="Garamond"/>
                <a:ea typeface="Garamond"/>
                <a:cs typeface="Garamond"/>
                <a:sym typeface="Garamond"/>
              </a:defRPr>
            </a:lvl3pPr>
            <a:lvl4pPr indent="0" lvl="3" marL="0" marR="0" rtl="0" algn="r">
              <a:spcBef>
                <a:spcPts val="0"/>
              </a:spcBef>
              <a:buNone/>
              <a:defRPr b="0" i="0" sz="1200" u="none" cap="none" strike="noStrike">
                <a:solidFill>
                  <a:srgbClr val="888888"/>
                </a:solidFill>
                <a:latin typeface="Garamond"/>
                <a:ea typeface="Garamond"/>
                <a:cs typeface="Garamond"/>
                <a:sym typeface="Garamond"/>
              </a:defRPr>
            </a:lvl4pPr>
            <a:lvl5pPr indent="0" lvl="4" marL="0" marR="0" rtl="0" algn="r">
              <a:spcBef>
                <a:spcPts val="0"/>
              </a:spcBef>
              <a:buNone/>
              <a:defRPr b="0" i="0" sz="1200" u="none" cap="none" strike="noStrike">
                <a:solidFill>
                  <a:srgbClr val="888888"/>
                </a:solidFill>
                <a:latin typeface="Garamond"/>
                <a:ea typeface="Garamond"/>
                <a:cs typeface="Garamond"/>
                <a:sym typeface="Garamond"/>
              </a:defRPr>
            </a:lvl5pPr>
            <a:lvl6pPr indent="0" lvl="5" marL="0" marR="0" rtl="0" algn="r">
              <a:spcBef>
                <a:spcPts val="0"/>
              </a:spcBef>
              <a:buNone/>
              <a:defRPr b="0" i="0" sz="1200" u="none" cap="none" strike="noStrike">
                <a:solidFill>
                  <a:srgbClr val="888888"/>
                </a:solidFill>
                <a:latin typeface="Garamond"/>
                <a:ea typeface="Garamond"/>
                <a:cs typeface="Garamond"/>
                <a:sym typeface="Garamond"/>
              </a:defRPr>
            </a:lvl6pPr>
            <a:lvl7pPr indent="0" lvl="6" marL="0" marR="0" rtl="0" algn="r">
              <a:spcBef>
                <a:spcPts val="0"/>
              </a:spcBef>
              <a:buNone/>
              <a:defRPr b="0" i="0" sz="1200" u="none" cap="none" strike="noStrike">
                <a:solidFill>
                  <a:srgbClr val="888888"/>
                </a:solidFill>
                <a:latin typeface="Garamond"/>
                <a:ea typeface="Garamond"/>
                <a:cs typeface="Garamond"/>
                <a:sym typeface="Garamond"/>
              </a:defRPr>
            </a:lvl7pPr>
            <a:lvl8pPr indent="0" lvl="7" marL="0" marR="0" rtl="0" algn="r">
              <a:spcBef>
                <a:spcPts val="0"/>
              </a:spcBef>
              <a:buNone/>
              <a:defRPr b="0" i="0" sz="1200" u="none" cap="none" strike="noStrike">
                <a:solidFill>
                  <a:srgbClr val="888888"/>
                </a:solidFill>
                <a:latin typeface="Garamond"/>
                <a:ea typeface="Garamond"/>
                <a:cs typeface="Garamond"/>
                <a:sym typeface="Garamond"/>
              </a:defRPr>
            </a:lvl8pPr>
            <a:lvl9pPr indent="0" lvl="8" marL="0" marR="0" rtl="0" algn="r">
              <a:spcBef>
                <a:spcPts val="0"/>
              </a:spcBef>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4" name="Shape 234"/>
        <p:cNvGrpSpPr/>
        <p:nvPr/>
      </p:nvGrpSpPr>
      <p:grpSpPr>
        <a:xfrm>
          <a:off x="0" y="0"/>
          <a:ext cx="0" cy="0"/>
          <a:chOff x="0" y="0"/>
          <a:chExt cx="0" cy="0"/>
        </a:xfrm>
      </p:grpSpPr>
      <p:sp>
        <p:nvSpPr>
          <p:cNvPr id="235" name="Google Shape;235;p8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6" name="Google Shape;236;p8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7" name="Google Shape;237;p8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8" name="Google Shape;238;p8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9" name="Google Shape;239;p8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3.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image" Target="../media/image20.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6.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2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2" name="Shape 312"/>
        <p:cNvGrpSpPr/>
        <p:nvPr/>
      </p:nvGrpSpPr>
      <p:grpSpPr>
        <a:xfrm>
          <a:off x="0" y="0"/>
          <a:ext cx="0" cy="0"/>
          <a:chOff x="0" y="0"/>
          <a:chExt cx="0" cy="0"/>
        </a:xfrm>
      </p:grpSpPr>
      <p:sp>
        <p:nvSpPr>
          <p:cNvPr id="313" name="Google Shape;313;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3600"/>
              <a:buFont typeface="Arial"/>
              <a:buNone/>
            </a:pPr>
            <a:r>
              <a:rPr lang="en-US" sz="3600">
                <a:solidFill>
                  <a:srgbClr val="FFFF00"/>
                </a:solidFill>
              </a:rPr>
              <a:t>'Management of Osteoporosis associated with CKD &amp; Renal Transplant' </a:t>
            </a:r>
            <a:endParaRPr/>
          </a:p>
        </p:txBody>
      </p:sp>
      <p:sp>
        <p:nvSpPr>
          <p:cNvPr id="314" name="Google Shape;314;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2400"/>
              <a:buNone/>
            </a:pPr>
            <a:r>
              <a:t/>
            </a:r>
            <a:endParaRPr/>
          </a:p>
        </p:txBody>
      </p:sp>
      <p:sp>
        <p:nvSpPr>
          <p:cNvPr id="315" name="Google Shape;315;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15" name="Shape 415"/>
        <p:cNvGrpSpPr/>
        <p:nvPr/>
      </p:nvGrpSpPr>
      <p:grpSpPr>
        <a:xfrm>
          <a:off x="0" y="0"/>
          <a:ext cx="0" cy="0"/>
          <a:chOff x="0" y="0"/>
          <a:chExt cx="0" cy="0"/>
        </a:xfrm>
      </p:grpSpPr>
      <p:sp>
        <p:nvSpPr>
          <p:cNvPr id="416" name="Google Shape;416;p10"/>
          <p:cNvSpPr txBox="1"/>
          <p:nvPr>
            <p:ph type="title"/>
          </p:nvPr>
        </p:nvSpPr>
        <p:spPr>
          <a:xfrm>
            <a:off x="838200" y="365126"/>
            <a:ext cx="10515600" cy="82824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latin typeface="Arial"/>
                <a:ea typeface="Arial"/>
                <a:cs typeface="Arial"/>
                <a:sym typeface="Arial"/>
              </a:rPr>
              <a:t>GC induced osteoporosis </a:t>
            </a:r>
            <a:endParaRPr/>
          </a:p>
        </p:txBody>
      </p:sp>
      <p:pic>
        <p:nvPicPr>
          <p:cNvPr id="417" name="Google Shape;417;p10"/>
          <p:cNvPicPr preferRelativeResize="0"/>
          <p:nvPr>
            <p:ph idx="1" type="body"/>
          </p:nvPr>
        </p:nvPicPr>
        <p:blipFill rotWithShape="1">
          <a:blip r:embed="rId3">
            <a:alphaModFix/>
          </a:blip>
          <a:srcRect b="18223" l="9158" r="56641" t="36337"/>
          <a:stretch/>
        </p:blipFill>
        <p:spPr>
          <a:xfrm>
            <a:off x="6763956" y="1389298"/>
            <a:ext cx="4589844" cy="3428473"/>
          </a:xfrm>
          <a:prstGeom prst="rect">
            <a:avLst/>
          </a:prstGeom>
          <a:noFill/>
          <a:ln>
            <a:noFill/>
          </a:ln>
        </p:spPr>
      </p:pic>
      <p:pic>
        <p:nvPicPr>
          <p:cNvPr descr="Glucocorticoid-induced osteoporosis: an update: Trends in Endocrinology &amp;  Metabolism" id="418" name="Google Shape;418;p10"/>
          <p:cNvPicPr preferRelativeResize="0"/>
          <p:nvPr/>
        </p:nvPicPr>
        <p:blipFill rotWithShape="1">
          <a:blip r:embed="rId4">
            <a:alphaModFix/>
          </a:blip>
          <a:srcRect b="0" l="0" r="0" t="0"/>
          <a:stretch/>
        </p:blipFill>
        <p:spPr>
          <a:xfrm>
            <a:off x="283423" y="1407325"/>
            <a:ext cx="5463121" cy="3392421"/>
          </a:xfrm>
          <a:prstGeom prst="rect">
            <a:avLst/>
          </a:prstGeom>
          <a:noFill/>
          <a:ln>
            <a:noFill/>
          </a:ln>
        </p:spPr>
      </p:pic>
      <p:sp>
        <p:nvSpPr>
          <p:cNvPr id="419" name="Google Shape;419;p10"/>
          <p:cNvSpPr txBox="1"/>
          <p:nvPr/>
        </p:nvSpPr>
        <p:spPr>
          <a:xfrm>
            <a:off x="1146690" y="5031726"/>
            <a:ext cx="9898619" cy="120032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Risk factors and bone formation. Illustrates the bone metabolism cycle and the relationship with risk factors for osteoporosis present in the solid organ transplant population. PTH parathyroid, RANKL receptor activator of nuclear factor-ĸB ligand; green arrows represent increased effect/activity and red represent decreased effect/activity</a:t>
            </a:r>
            <a:endParaRPr/>
          </a:p>
        </p:txBody>
      </p:sp>
      <p:sp>
        <p:nvSpPr>
          <p:cNvPr id="420" name="Google Shape;420;p10"/>
          <p:cNvSpPr txBox="1"/>
          <p:nvPr/>
        </p:nvSpPr>
        <p:spPr>
          <a:xfrm>
            <a:off x="-1" y="6481927"/>
            <a:ext cx="7756071"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Osteoporos Int DOI 10.1007/s00198-015-3367-8</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24" name="Shape 424"/>
        <p:cNvGrpSpPr/>
        <p:nvPr/>
      </p:nvGrpSpPr>
      <p:grpSpPr>
        <a:xfrm>
          <a:off x="0" y="0"/>
          <a:ext cx="0" cy="0"/>
          <a:chOff x="0" y="0"/>
          <a:chExt cx="0" cy="0"/>
        </a:xfrm>
      </p:grpSpPr>
      <p:sp>
        <p:nvSpPr>
          <p:cNvPr id="425" name="Google Shape;425;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3200"/>
              <a:buFont typeface="Calibri"/>
              <a:buNone/>
            </a:pPr>
            <a:r>
              <a:rPr b="1" lang="en-US" sz="3200">
                <a:solidFill>
                  <a:srgbClr val="FFFF00"/>
                </a:solidFill>
                <a:latin typeface="Calibri"/>
                <a:ea typeface="Calibri"/>
                <a:cs typeface="Calibri"/>
                <a:sym typeface="Calibri"/>
              </a:rPr>
              <a:t>Transplantation Osteoporosis</a:t>
            </a:r>
            <a:endParaRPr/>
          </a:p>
        </p:txBody>
      </p:sp>
      <p:pic>
        <p:nvPicPr>
          <p:cNvPr id="426" name="Google Shape;426;p11"/>
          <p:cNvPicPr preferRelativeResize="0"/>
          <p:nvPr>
            <p:ph idx="1" type="body"/>
          </p:nvPr>
        </p:nvPicPr>
        <p:blipFill rotWithShape="1">
          <a:blip r:embed="rId3">
            <a:alphaModFix/>
          </a:blip>
          <a:srcRect b="0" l="0" r="0" t="0"/>
          <a:stretch/>
        </p:blipFill>
        <p:spPr>
          <a:xfrm>
            <a:off x="2552700" y="1548039"/>
            <a:ext cx="7339504" cy="494483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30" name="Shape 430"/>
        <p:cNvGrpSpPr/>
        <p:nvPr/>
      </p:nvGrpSpPr>
      <p:grpSpPr>
        <a:xfrm>
          <a:off x="0" y="0"/>
          <a:ext cx="0" cy="0"/>
          <a:chOff x="0" y="0"/>
          <a:chExt cx="0" cy="0"/>
        </a:xfrm>
      </p:grpSpPr>
      <p:sp>
        <p:nvSpPr>
          <p:cNvPr id="431" name="Google Shape;431;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3200"/>
              <a:buFont typeface="Calibri"/>
              <a:buNone/>
            </a:pPr>
            <a:r>
              <a:rPr b="1" lang="en-US" sz="3200">
                <a:solidFill>
                  <a:srgbClr val="FFFF00"/>
                </a:solidFill>
                <a:latin typeface="Calibri"/>
                <a:ea typeface="Calibri"/>
                <a:cs typeface="Calibri"/>
                <a:sym typeface="Calibri"/>
              </a:rPr>
              <a:t>Transplantation Osteoporosis</a:t>
            </a:r>
            <a:endParaRPr/>
          </a:p>
        </p:txBody>
      </p:sp>
      <p:pic>
        <p:nvPicPr>
          <p:cNvPr descr="Graphical user interface, text, application, email&#10;&#10;Description automatically generated" id="432" name="Google Shape;432;p12"/>
          <p:cNvPicPr preferRelativeResize="0"/>
          <p:nvPr>
            <p:ph idx="4294967295" type="body"/>
          </p:nvPr>
        </p:nvPicPr>
        <p:blipFill rotWithShape="1">
          <a:blip r:embed="rId3">
            <a:alphaModFix/>
          </a:blip>
          <a:srcRect b="0" l="0" r="0" t="0"/>
          <a:stretch/>
        </p:blipFill>
        <p:spPr>
          <a:xfrm>
            <a:off x="6397928" y="1667609"/>
            <a:ext cx="5500157" cy="4687094"/>
          </a:xfrm>
          <a:prstGeom prst="rect">
            <a:avLst/>
          </a:prstGeom>
          <a:noFill/>
          <a:ln>
            <a:noFill/>
          </a:ln>
        </p:spPr>
      </p:pic>
      <p:sp>
        <p:nvSpPr>
          <p:cNvPr id="433" name="Google Shape;433;p12"/>
          <p:cNvSpPr txBox="1"/>
          <p:nvPr/>
        </p:nvSpPr>
        <p:spPr>
          <a:xfrm>
            <a:off x="293915" y="2181675"/>
            <a:ext cx="6096000" cy="203132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Glucocorticoids. </a:t>
            </a:r>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In a large observational study of 77 430 RTRs who were followed for a median of 3.9 years, </a:t>
            </a:r>
            <a:r>
              <a:rPr b="0" i="0" lang="en-US" sz="1800" u="none" cap="none" strike="noStrike">
                <a:solidFill>
                  <a:srgbClr val="FFFF00"/>
                </a:solidFill>
                <a:latin typeface="Arial"/>
                <a:ea typeface="Arial"/>
                <a:cs typeface="Arial"/>
                <a:sym typeface="Arial"/>
              </a:rPr>
              <a:t>glucocorticoid withdrawal was associated with a 31 % reduction in fracture risk</a:t>
            </a:r>
            <a:r>
              <a:rPr b="0" i="0" lang="en-US" sz="1800" u="none" cap="none" strike="noStrike">
                <a:solidFill>
                  <a:srgbClr val="FFFFFF"/>
                </a:solidFill>
                <a:latin typeface="Arial"/>
                <a:ea typeface="Arial"/>
                <a:cs typeface="Arial"/>
                <a:sym typeface="Arial"/>
              </a:rPr>
              <a:t>, and the incidence of fractures was higher in those patients' taking glucocorticoids when discharged.</a:t>
            </a:r>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 </a:t>
            </a:r>
            <a:endParaRPr/>
          </a:p>
        </p:txBody>
      </p:sp>
      <p:sp>
        <p:nvSpPr>
          <p:cNvPr id="434" name="Google Shape;434;p12"/>
          <p:cNvSpPr txBox="1"/>
          <p:nvPr/>
        </p:nvSpPr>
        <p:spPr>
          <a:xfrm>
            <a:off x="301928" y="6354375"/>
            <a:ext cx="60960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Nikkel LE et al.. Am. J. Transplant. 2012; 12: 649–659.</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39" name="Shape 439"/>
        <p:cNvGrpSpPr/>
        <p:nvPr/>
      </p:nvGrpSpPr>
      <p:grpSpPr>
        <a:xfrm>
          <a:off x="0" y="0"/>
          <a:ext cx="0" cy="0"/>
          <a:chOff x="0" y="0"/>
          <a:chExt cx="0" cy="0"/>
        </a:xfrm>
      </p:grpSpPr>
      <p:sp>
        <p:nvSpPr>
          <p:cNvPr id="440" name="Google Shape;440;p13"/>
          <p:cNvSpPr txBox="1"/>
          <p:nvPr>
            <p:ph type="title"/>
          </p:nvPr>
        </p:nvSpPr>
        <p:spPr>
          <a:xfrm>
            <a:off x="838200" y="365126"/>
            <a:ext cx="10515600" cy="94047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latin typeface="Arial"/>
                <a:ea typeface="Arial"/>
                <a:cs typeface="Arial"/>
                <a:sym typeface="Arial"/>
              </a:rPr>
              <a:t>Bone mineral density (BMD)</a:t>
            </a:r>
            <a:endParaRPr/>
          </a:p>
        </p:txBody>
      </p:sp>
      <p:grpSp>
        <p:nvGrpSpPr>
          <p:cNvPr id="441" name="Google Shape;441;p13"/>
          <p:cNvGrpSpPr/>
          <p:nvPr/>
        </p:nvGrpSpPr>
        <p:grpSpPr>
          <a:xfrm>
            <a:off x="838200" y="1690688"/>
            <a:ext cx="10515600" cy="4330629"/>
            <a:chOff x="0" y="0"/>
            <a:chExt cx="10515600" cy="4330629"/>
          </a:xfrm>
        </p:grpSpPr>
        <p:sp>
          <p:nvSpPr>
            <p:cNvPr id="442" name="Google Shape;442;p13"/>
            <p:cNvSpPr/>
            <p:nvPr/>
          </p:nvSpPr>
          <p:spPr>
            <a:xfrm>
              <a:off x="0" y="0"/>
              <a:ext cx="10515600" cy="767520"/>
            </a:xfrm>
            <a:prstGeom prst="roundRect">
              <a:avLst>
                <a:gd fmla="val 16667" name="adj"/>
              </a:avLst>
            </a:prstGeom>
            <a:solidFill>
              <a:schemeClr val="lt1"/>
            </a:solidFill>
            <a:ln cap="flat" cmpd="sng" w="19050">
              <a:solidFill>
                <a:srgbClr val="3D4B5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3"/>
            <p:cNvSpPr txBox="1"/>
            <p:nvPr/>
          </p:nvSpPr>
          <p:spPr>
            <a:xfrm>
              <a:off x="37467" y="37467"/>
              <a:ext cx="10440666"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Valuable tool for the diagnosis of osteoporosis in post-menopausal women and older men</a:t>
              </a:r>
              <a:endParaRPr/>
            </a:p>
          </p:txBody>
        </p:sp>
        <p:sp>
          <p:nvSpPr>
            <p:cNvPr id="444" name="Google Shape;444;p13"/>
            <p:cNvSpPr/>
            <p:nvPr/>
          </p:nvSpPr>
          <p:spPr>
            <a:xfrm>
              <a:off x="0" y="906309"/>
              <a:ext cx="10515600" cy="767520"/>
            </a:xfrm>
            <a:prstGeom prst="roundRect">
              <a:avLst>
                <a:gd fmla="val 16667" name="adj"/>
              </a:avLst>
            </a:prstGeom>
            <a:solidFill>
              <a:schemeClr val="lt1"/>
            </a:solidFill>
            <a:ln cap="flat" cmpd="sng" w="19050">
              <a:solidFill>
                <a:srgbClr val="3D4B5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3"/>
            <p:cNvSpPr txBox="1"/>
            <p:nvPr/>
          </p:nvSpPr>
          <p:spPr>
            <a:xfrm>
              <a:off x="37467" y="943776"/>
              <a:ext cx="10440666"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It cannot differentiate between osteoporosis and CKD-MBD nor other metabolic bone diseases</a:t>
              </a:r>
              <a:endParaRPr/>
            </a:p>
          </p:txBody>
        </p:sp>
        <p:sp>
          <p:nvSpPr>
            <p:cNvPr id="446" name="Google Shape;446;p13"/>
            <p:cNvSpPr/>
            <p:nvPr/>
          </p:nvSpPr>
          <p:spPr>
            <a:xfrm>
              <a:off x="0" y="1791909"/>
              <a:ext cx="10515600" cy="767520"/>
            </a:xfrm>
            <a:prstGeom prst="roundRect">
              <a:avLst>
                <a:gd fmla="val 16667" name="adj"/>
              </a:avLst>
            </a:prstGeom>
            <a:solidFill>
              <a:schemeClr val="lt1"/>
            </a:solidFill>
            <a:ln cap="flat" cmpd="sng" w="19050">
              <a:solidFill>
                <a:srgbClr val="3D4B5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3"/>
            <p:cNvSpPr txBox="1"/>
            <p:nvPr/>
          </p:nvSpPr>
          <p:spPr>
            <a:xfrm>
              <a:off x="37467" y="1829376"/>
              <a:ext cx="10440666"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BMD can also overestimate bone density if patients have calcification or osteoarthritis, particularly at the lumbar spine</a:t>
              </a:r>
              <a:endParaRPr/>
            </a:p>
          </p:txBody>
        </p:sp>
        <p:sp>
          <p:nvSpPr>
            <p:cNvPr id="448" name="Google Shape;448;p13"/>
            <p:cNvSpPr/>
            <p:nvPr/>
          </p:nvSpPr>
          <p:spPr>
            <a:xfrm>
              <a:off x="0" y="2677509"/>
              <a:ext cx="10515600" cy="767520"/>
            </a:xfrm>
            <a:prstGeom prst="roundRect">
              <a:avLst>
                <a:gd fmla="val 16667" name="adj"/>
              </a:avLst>
            </a:prstGeom>
            <a:solidFill>
              <a:schemeClr val="lt1"/>
            </a:solidFill>
            <a:ln cap="flat" cmpd="sng" w="19050">
              <a:solidFill>
                <a:srgbClr val="3D4B5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txBox="1"/>
            <p:nvPr/>
          </p:nvSpPr>
          <p:spPr>
            <a:xfrm>
              <a:off x="37467" y="2714976"/>
              <a:ext cx="10440666"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In a study of 485 patients on HD, BMD of the total hip predicted cases of incident and prevalent fracture [1].</a:t>
              </a:r>
              <a:endParaRPr/>
            </a:p>
          </p:txBody>
        </p:sp>
        <p:sp>
          <p:nvSpPr>
            <p:cNvPr id="450" name="Google Shape;450;p13"/>
            <p:cNvSpPr/>
            <p:nvPr/>
          </p:nvSpPr>
          <p:spPr>
            <a:xfrm>
              <a:off x="0" y="3563109"/>
              <a:ext cx="10515600" cy="767520"/>
            </a:xfrm>
            <a:prstGeom prst="roundRect">
              <a:avLst>
                <a:gd fmla="val 16667" name="adj"/>
              </a:avLst>
            </a:prstGeom>
            <a:solidFill>
              <a:schemeClr val="lt1"/>
            </a:solidFill>
            <a:ln cap="flat" cmpd="sng" w="19050">
              <a:solidFill>
                <a:srgbClr val="3D4B5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txBox="1"/>
            <p:nvPr/>
          </p:nvSpPr>
          <p:spPr>
            <a:xfrm>
              <a:off x="37467" y="3600576"/>
              <a:ext cx="10440666"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KDIGO suggest that given this new evidence, BMD could be performed, particularly if it might impact the decision to perform a bone biopsy [2].</a:t>
              </a:r>
              <a:endParaRPr/>
            </a:p>
          </p:txBody>
        </p:sp>
      </p:grpSp>
      <p:sp>
        <p:nvSpPr>
          <p:cNvPr id="452" name="Google Shape;452;p13"/>
          <p:cNvSpPr txBox="1"/>
          <p:nvPr/>
        </p:nvSpPr>
        <p:spPr>
          <a:xfrm>
            <a:off x="838200" y="6427113"/>
            <a:ext cx="10069286" cy="430887"/>
          </a:xfrm>
          <a:prstGeom prst="rect">
            <a:avLst/>
          </a:prstGeom>
          <a:noFill/>
          <a:ln>
            <a:noFill/>
          </a:ln>
        </p:spPr>
        <p:txBody>
          <a:bodyPr anchorCtr="0" anchor="t" bIns="45700" lIns="91425" spcFirstLastPara="1" rIns="91425" wrap="square" tIns="45700">
            <a:spAutoFit/>
          </a:bodyPr>
          <a:lstStyle/>
          <a:p>
            <a:pPr indent="-228600" lvl="0" marL="228600" marR="0" rtl="0" algn="l">
              <a:lnSpc>
                <a:spcPct val="100000"/>
              </a:lnSpc>
              <a:spcBef>
                <a:spcPts val="0"/>
              </a:spcBef>
              <a:spcAft>
                <a:spcPts val="0"/>
              </a:spcAft>
              <a:buClr>
                <a:srgbClr val="FFFFFF"/>
              </a:buClr>
              <a:buSzPts val="1100"/>
              <a:buFont typeface="Calibri"/>
              <a:buAutoNum type="arabicPeriod"/>
            </a:pPr>
            <a:r>
              <a:rPr b="0" i="0" lang="en-US" sz="1100" u="none" cap="none" strike="noStrike">
                <a:solidFill>
                  <a:srgbClr val="FFFFFF"/>
                </a:solidFill>
                <a:latin typeface="Arial"/>
                <a:ea typeface="Arial"/>
                <a:cs typeface="Arial"/>
                <a:sym typeface="Arial"/>
              </a:rPr>
              <a:t>Iimori S. Nephrol Dial Transplant 27:345–351</a:t>
            </a:r>
            <a:endParaRPr/>
          </a:p>
          <a:p>
            <a:pPr indent="-228600" lvl="0" marL="228600" marR="0" rtl="0" algn="l">
              <a:lnSpc>
                <a:spcPct val="100000"/>
              </a:lnSpc>
              <a:spcBef>
                <a:spcPts val="0"/>
              </a:spcBef>
              <a:spcAft>
                <a:spcPts val="0"/>
              </a:spcAft>
              <a:buClr>
                <a:srgbClr val="FFFFFF"/>
              </a:buClr>
              <a:buSzPts val="1100"/>
              <a:buFont typeface="Calibri"/>
              <a:buAutoNum type="arabicPeriod"/>
            </a:pPr>
            <a:r>
              <a:rPr b="0" i="0" lang="en-US" sz="1100" u="none" cap="none" strike="noStrike">
                <a:solidFill>
                  <a:srgbClr val="FFFFFF"/>
                </a:solidFill>
                <a:latin typeface="Arial"/>
                <a:ea typeface="Arial"/>
                <a:cs typeface="Arial"/>
                <a:sym typeface="Arial"/>
              </a:rPr>
              <a:t>Ketteler M. Kidney Int 92:26–36. https:// doi. org/ 10. 1016/j. kint. 2017. 04. 006</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56" name="Shape 456"/>
        <p:cNvGrpSpPr/>
        <p:nvPr/>
      </p:nvGrpSpPr>
      <p:grpSpPr>
        <a:xfrm>
          <a:off x="0" y="0"/>
          <a:ext cx="0" cy="0"/>
          <a:chOff x="0" y="0"/>
          <a:chExt cx="0" cy="0"/>
        </a:xfrm>
      </p:grpSpPr>
      <p:sp>
        <p:nvSpPr>
          <p:cNvPr id="457" name="Google Shape;457;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88888"/>
              </a:buClr>
              <a:buSzPts val="1200"/>
              <a:buFont typeface="Garamond"/>
              <a:buNone/>
            </a:pPr>
            <a:fld id="{00000000-1234-1234-1234-123412341234}" type="slidenum">
              <a:rPr b="0" i="0" lang="en-US" sz="1200" u="none" cap="none" strike="noStrike">
                <a:solidFill>
                  <a:srgbClr val="888888"/>
                </a:solidFill>
                <a:latin typeface="Garamond"/>
                <a:ea typeface="Garamond"/>
                <a:cs typeface="Garamond"/>
                <a:sym typeface="Garamond"/>
              </a:rPr>
              <a:t>‹#›</a:t>
            </a:fld>
            <a:endParaRPr b="0" i="0" sz="1200" u="none" cap="none" strike="noStrike">
              <a:solidFill>
                <a:srgbClr val="888888"/>
              </a:solidFill>
              <a:latin typeface="Garamond"/>
              <a:ea typeface="Garamond"/>
              <a:cs typeface="Garamond"/>
              <a:sym typeface="Garamond"/>
            </a:endParaRPr>
          </a:p>
        </p:txBody>
      </p:sp>
      <p:pic>
        <p:nvPicPr>
          <p:cNvPr id="458" name="Google Shape;458;p14"/>
          <p:cNvPicPr preferRelativeResize="0"/>
          <p:nvPr/>
        </p:nvPicPr>
        <p:blipFill rotWithShape="1">
          <a:blip r:embed="rId3">
            <a:alphaModFix/>
          </a:blip>
          <a:srcRect b="12261" l="5658" r="24556" t="21741"/>
          <a:stretch/>
        </p:blipFill>
        <p:spPr>
          <a:xfrm>
            <a:off x="901612" y="448086"/>
            <a:ext cx="10388776" cy="5523776"/>
          </a:xfrm>
          <a:prstGeom prst="rect">
            <a:avLst/>
          </a:prstGeom>
          <a:noFill/>
          <a:ln>
            <a:noFill/>
          </a:ln>
        </p:spPr>
      </p:pic>
      <p:sp>
        <p:nvSpPr>
          <p:cNvPr id="459" name="Google Shape;459;p14"/>
          <p:cNvSpPr txBox="1"/>
          <p:nvPr/>
        </p:nvSpPr>
        <p:spPr>
          <a:xfrm>
            <a:off x="696972" y="6444476"/>
            <a:ext cx="6209606"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Curr Opin Nephrol Hypertens 2015, 24:317–323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pic>
        <p:nvPicPr>
          <p:cNvPr id="464" name="Google Shape;464;p15"/>
          <p:cNvPicPr preferRelativeResize="0"/>
          <p:nvPr/>
        </p:nvPicPr>
        <p:blipFill rotWithShape="1">
          <a:blip r:embed="rId3">
            <a:alphaModFix/>
          </a:blip>
          <a:srcRect b="11980" l="14182" r="13954" t="9435"/>
          <a:stretch/>
        </p:blipFill>
        <p:spPr>
          <a:xfrm>
            <a:off x="172735" y="1450924"/>
            <a:ext cx="6847997" cy="4210153"/>
          </a:xfrm>
          <a:prstGeom prst="rect">
            <a:avLst/>
          </a:prstGeom>
          <a:noFill/>
          <a:ln>
            <a:noFill/>
          </a:ln>
        </p:spPr>
      </p:pic>
      <p:sp>
        <p:nvSpPr>
          <p:cNvPr id="465" name="Google Shape;465;p15"/>
          <p:cNvSpPr txBox="1"/>
          <p:nvPr/>
        </p:nvSpPr>
        <p:spPr>
          <a:xfrm>
            <a:off x="7144719" y="906260"/>
            <a:ext cx="4750559" cy="590931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en-US" sz="1800" u="none" cap="none" strike="noStrike">
                <a:solidFill>
                  <a:schemeClr val="lt1"/>
                </a:solidFill>
                <a:latin typeface="Arial"/>
                <a:ea typeface="Arial"/>
                <a:cs typeface="Arial"/>
                <a:sym typeface="Arial"/>
              </a:rPr>
              <a:t>For USA use only</a:t>
            </a:r>
            <a:endParaRPr/>
          </a:p>
          <a:p>
            <a:pPr indent="-285750" lvl="0" marL="285750" marR="0" rtl="0" algn="just">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Consider FDA-approved medical therapies in postmenopausal women and men aged 50 years and older, based on the following:</a:t>
            </a:r>
            <a:endParaRPr/>
          </a:p>
          <a:p>
            <a:pPr indent="-285750" lvl="0" marL="285750" marR="0" rtl="0" algn="just">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A hip or vertebral (clinical or morphometric) fracture</a:t>
            </a:r>
            <a:endParaRPr/>
          </a:p>
          <a:p>
            <a:pPr indent="-285750" lvl="0" marL="285750" marR="0" rtl="0" algn="just">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T-score ≤ -2.5 at the femoral neck or spine after appropriate evaluation to exclude secondary causes</a:t>
            </a:r>
            <a:endParaRPr/>
          </a:p>
          <a:p>
            <a:pPr indent="-285750" lvl="0" marL="285750" marR="0" rtl="0" algn="just">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Low bone mass (T-score between -1.0 and -2.5 at the femoral neck or spine) and a 10-year probability of a hip fracture ≥ 3% or a 10-year probability of a major osteoporosis-related fracture ≥ 20% based on the US-adapted WHO algorithm</a:t>
            </a:r>
            <a:endParaRPr/>
          </a:p>
          <a:p>
            <a:pPr indent="-285750" lvl="0" marL="285750" marR="0" rtl="0" algn="just">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Clinicians' judgment and/or patient preferences may indicate treatment for people with 10-year fracture probabilities above or below these levels</a:t>
            </a:r>
            <a:endParaRPr/>
          </a:p>
          <a:p>
            <a:pPr indent="0" lvl="0" marL="0" marR="0" rtl="0" algn="just">
              <a:spcBef>
                <a:spcPts val="0"/>
              </a:spcBef>
              <a:spcAft>
                <a:spcPts val="0"/>
              </a:spcAft>
              <a:buNone/>
            </a:pPr>
            <a:r>
              <a:t/>
            </a:r>
            <a:endParaRPr b="1" i="0" sz="18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69" name="Shape 469"/>
        <p:cNvGrpSpPr/>
        <p:nvPr/>
      </p:nvGrpSpPr>
      <p:grpSpPr>
        <a:xfrm>
          <a:off x="0" y="0"/>
          <a:ext cx="0" cy="0"/>
          <a:chOff x="0" y="0"/>
          <a:chExt cx="0" cy="0"/>
        </a:xfrm>
      </p:grpSpPr>
      <p:sp>
        <p:nvSpPr>
          <p:cNvPr id="470" name="Google Shape;470;p16"/>
          <p:cNvSpPr txBox="1"/>
          <p:nvPr>
            <p:ph type="title"/>
          </p:nvPr>
        </p:nvSpPr>
        <p:spPr>
          <a:xfrm>
            <a:off x="838200" y="365126"/>
            <a:ext cx="10515600" cy="81274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latin typeface="Arial"/>
                <a:ea typeface="Arial"/>
                <a:cs typeface="Arial"/>
                <a:sym typeface="Arial"/>
              </a:rPr>
              <a:t>Treatment of osteoporosis </a:t>
            </a:r>
            <a:endParaRPr/>
          </a:p>
        </p:txBody>
      </p:sp>
      <p:pic>
        <p:nvPicPr>
          <p:cNvPr descr="Graphical user interface, table&#10;&#10;Description automatically generated with medium confidence" id="471" name="Google Shape;471;p16"/>
          <p:cNvPicPr preferRelativeResize="0"/>
          <p:nvPr/>
        </p:nvPicPr>
        <p:blipFill rotWithShape="1">
          <a:blip r:embed="rId3">
            <a:alphaModFix/>
          </a:blip>
          <a:srcRect b="0" l="0" r="0" t="0"/>
          <a:stretch/>
        </p:blipFill>
        <p:spPr>
          <a:xfrm>
            <a:off x="980341" y="1720850"/>
            <a:ext cx="10231317" cy="424599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75" name="Shape 475"/>
        <p:cNvGrpSpPr/>
        <p:nvPr/>
      </p:nvGrpSpPr>
      <p:grpSpPr>
        <a:xfrm>
          <a:off x="0" y="0"/>
          <a:ext cx="0" cy="0"/>
          <a:chOff x="0" y="0"/>
          <a:chExt cx="0" cy="0"/>
        </a:xfrm>
      </p:grpSpPr>
      <p:sp>
        <p:nvSpPr>
          <p:cNvPr id="476" name="Google Shape;476;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88888"/>
              </a:buClr>
              <a:buSzPts val="1200"/>
              <a:buFont typeface="Garamond"/>
              <a:buNone/>
            </a:pPr>
            <a:fld id="{00000000-1234-1234-1234-123412341234}" type="slidenum">
              <a:rPr b="0" i="0" lang="en-US" sz="1200" u="none" cap="none" strike="noStrike">
                <a:solidFill>
                  <a:srgbClr val="888888"/>
                </a:solidFill>
                <a:latin typeface="Garamond"/>
                <a:ea typeface="Garamond"/>
                <a:cs typeface="Garamond"/>
                <a:sym typeface="Garamond"/>
              </a:rPr>
              <a:t>‹#›</a:t>
            </a:fld>
            <a:endParaRPr b="0" i="0" sz="1200" u="none" cap="none" strike="noStrike">
              <a:solidFill>
                <a:srgbClr val="888888"/>
              </a:solidFill>
              <a:latin typeface="Garamond"/>
              <a:ea typeface="Garamond"/>
              <a:cs typeface="Garamond"/>
              <a:sym typeface="Garamond"/>
            </a:endParaRPr>
          </a:p>
        </p:txBody>
      </p:sp>
      <p:pic>
        <p:nvPicPr>
          <p:cNvPr id="477" name="Google Shape;477;p17"/>
          <p:cNvPicPr preferRelativeResize="0"/>
          <p:nvPr/>
        </p:nvPicPr>
        <p:blipFill rotWithShape="1">
          <a:blip r:embed="rId3">
            <a:alphaModFix/>
          </a:blip>
          <a:srcRect b="0" l="0" r="0" t="0"/>
          <a:stretch/>
        </p:blipFill>
        <p:spPr>
          <a:xfrm>
            <a:off x="1798347" y="240523"/>
            <a:ext cx="7874455" cy="6115827"/>
          </a:xfrm>
          <a:prstGeom prst="rect">
            <a:avLst/>
          </a:prstGeom>
          <a:noFill/>
          <a:ln>
            <a:noFill/>
          </a:ln>
        </p:spPr>
      </p:pic>
      <p:sp>
        <p:nvSpPr>
          <p:cNvPr id="478" name="Google Shape;478;p17"/>
          <p:cNvSpPr txBox="1"/>
          <p:nvPr/>
        </p:nvSpPr>
        <p:spPr>
          <a:xfrm>
            <a:off x="31797" y="6464624"/>
            <a:ext cx="9950403"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https://www.uspharmacist.com/article/bisphosphonate-nephrotoxicity-risks-and-use-in-ckd-patients</a:t>
            </a:r>
            <a:endParaRPr/>
          </a:p>
        </p:txBody>
      </p:sp>
      <p:sp>
        <p:nvSpPr>
          <p:cNvPr id="479" name="Google Shape;479;p17"/>
          <p:cNvSpPr/>
          <p:nvPr/>
        </p:nvSpPr>
        <p:spPr>
          <a:xfrm>
            <a:off x="5633356" y="669472"/>
            <a:ext cx="1600201" cy="4735286"/>
          </a:xfrm>
          <a:prstGeom prst="roundRect">
            <a:avLst>
              <a:gd fmla="val 16667" name="adj"/>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3" name="Shape 483"/>
        <p:cNvGrpSpPr/>
        <p:nvPr/>
      </p:nvGrpSpPr>
      <p:grpSpPr>
        <a:xfrm>
          <a:off x="0" y="0"/>
          <a:ext cx="0" cy="0"/>
          <a:chOff x="0" y="0"/>
          <a:chExt cx="0" cy="0"/>
        </a:xfrm>
      </p:grpSpPr>
      <p:sp>
        <p:nvSpPr>
          <p:cNvPr id="484" name="Google Shape;484;p18"/>
          <p:cNvSpPr txBox="1"/>
          <p:nvPr>
            <p:ph type="title"/>
          </p:nvPr>
        </p:nvSpPr>
        <p:spPr>
          <a:xfrm>
            <a:off x="838199" y="3794"/>
            <a:ext cx="10515600" cy="52559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000"/>
              <a:buFont typeface="Arial"/>
              <a:buNone/>
            </a:pPr>
            <a:r>
              <a:rPr b="1" lang="en-US" sz="2000">
                <a:solidFill>
                  <a:srgbClr val="FFFF00"/>
                </a:solidFill>
              </a:rPr>
              <a:t>Comparative Chart </a:t>
            </a:r>
            <a:endParaRPr/>
          </a:p>
        </p:txBody>
      </p:sp>
      <p:sp>
        <p:nvSpPr>
          <p:cNvPr id="485" name="Google Shape;485;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graphicFrame>
        <p:nvGraphicFramePr>
          <p:cNvPr id="486" name="Google Shape;486;p18"/>
          <p:cNvGraphicFramePr/>
          <p:nvPr/>
        </p:nvGraphicFramePr>
        <p:xfrm>
          <a:off x="233611" y="529390"/>
          <a:ext cx="3000000" cy="3000000"/>
        </p:xfrm>
        <a:graphic>
          <a:graphicData uri="http://schemas.openxmlformats.org/drawingml/2006/table">
            <a:tbl>
              <a:tblPr bandRow="1" firstRow="1">
                <a:noFill/>
                <a:tableStyleId>{737620EB-2C0E-4BE6-B128-D28FE7DBE0DF}</a:tableStyleId>
              </a:tblPr>
              <a:tblGrid>
                <a:gridCol w="2344950"/>
                <a:gridCol w="2344950"/>
                <a:gridCol w="2344950"/>
                <a:gridCol w="2344950"/>
                <a:gridCol w="2344950"/>
              </a:tblGrid>
              <a:tr h="493025">
                <a:tc>
                  <a:txBody>
                    <a:bodyPr/>
                    <a:lstStyle/>
                    <a:p>
                      <a:pPr indent="0" lvl="0" marL="0" marR="0" rtl="0" algn="l">
                        <a:spcBef>
                          <a:spcPts val="0"/>
                        </a:spcBef>
                        <a:spcAft>
                          <a:spcPts val="0"/>
                        </a:spcAft>
                        <a:buNone/>
                      </a:pPr>
                      <a:r>
                        <a:t/>
                      </a:r>
                      <a:endParaRPr sz="1400"/>
                    </a:p>
                  </a:txBody>
                  <a:tcPr marT="45725" marB="45725" marR="91450" marL="91450"/>
                </a:tc>
                <a:tc>
                  <a:txBody>
                    <a:bodyPr/>
                    <a:lstStyle/>
                    <a:p>
                      <a:pPr indent="0" lvl="0" marL="0" marR="0" rtl="0" algn="l">
                        <a:spcBef>
                          <a:spcPts val="0"/>
                        </a:spcBef>
                        <a:spcAft>
                          <a:spcPts val="0"/>
                        </a:spcAft>
                        <a:buNone/>
                      </a:pPr>
                      <a:r>
                        <a:rPr lang="en-US" sz="1400"/>
                        <a:t>Denosumab </a:t>
                      </a:r>
                      <a:endParaRPr/>
                    </a:p>
                  </a:txBody>
                  <a:tcPr marT="45725" marB="45725" marR="91450" marL="91450"/>
                </a:tc>
                <a:tc>
                  <a:txBody>
                    <a:bodyPr/>
                    <a:lstStyle/>
                    <a:p>
                      <a:pPr indent="0" lvl="0" marL="0" marR="0" rtl="0" algn="l">
                        <a:spcBef>
                          <a:spcPts val="0"/>
                        </a:spcBef>
                        <a:spcAft>
                          <a:spcPts val="0"/>
                        </a:spcAft>
                        <a:buNone/>
                      </a:pPr>
                      <a:r>
                        <a:rPr lang="en-US" sz="1400"/>
                        <a:t>Bisphosphonate (Zoledronic acid )</a:t>
                      </a:r>
                      <a:endParaRPr/>
                    </a:p>
                  </a:txBody>
                  <a:tcPr marT="45725" marB="45725" marR="91450" marL="91450"/>
                </a:tc>
                <a:tc>
                  <a:txBody>
                    <a:bodyPr/>
                    <a:lstStyle/>
                    <a:p>
                      <a:pPr indent="0" lvl="0" marL="0" marR="0" rtl="0" algn="l">
                        <a:spcBef>
                          <a:spcPts val="0"/>
                        </a:spcBef>
                        <a:spcAft>
                          <a:spcPts val="0"/>
                        </a:spcAft>
                        <a:buNone/>
                      </a:pPr>
                      <a:r>
                        <a:rPr lang="en-US" sz="1400"/>
                        <a:t>Romosozumab </a:t>
                      </a:r>
                      <a:endParaRPr/>
                    </a:p>
                  </a:txBody>
                  <a:tcPr marT="45725" marB="45725" marR="91450" marL="91450"/>
                </a:tc>
                <a:tc>
                  <a:txBody>
                    <a:bodyPr/>
                    <a:lstStyle/>
                    <a:p>
                      <a:pPr indent="0" lvl="0" marL="0" marR="0" rtl="0" algn="l">
                        <a:spcBef>
                          <a:spcPts val="0"/>
                        </a:spcBef>
                        <a:spcAft>
                          <a:spcPts val="0"/>
                        </a:spcAft>
                        <a:buNone/>
                      </a:pPr>
                      <a:r>
                        <a:rPr lang="en-US" sz="1400"/>
                        <a:t>Teriparatide </a:t>
                      </a:r>
                      <a:endParaRPr/>
                    </a:p>
                  </a:txBody>
                  <a:tcPr marT="45725" marB="45725" marR="91450" marL="91450"/>
                </a:tc>
              </a:tr>
              <a:tr h="548600">
                <a:tc>
                  <a:txBody>
                    <a:bodyPr/>
                    <a:lstStyle/>
                    <a:p>
                      <a:pPr indent="0" lvl="0" marL="0" marR="0" rtl="0" algn="l">
                        <a:spcBef>
                          <a:spcPts val="0"/>
                        </a:spcBef>
                        <a:spcAft>
                          <a:spcPts val="0"/>
                        </a:spcAft>
                        <a:buNone/>
                      </a:pPr>
                      <a:r>
                        <a:rPr lang="en-US" sz="1400"/>
                        <a:t>Dosage </a:t>
                      </a:r>
                      <a:endParaRPr/>
                    </a:p>
                  </a:txBody>
                  <a:tcPr marT="45725" marB="45725" marR="91450" marL="91450"/>
                </a:tc>
                <a:tc>
                  <a:txBody>
                    <a:bodyPr/>
                    <a:lstStyle/>
                    <a:p>
                      <a:pPr indent="0" lvl="0" marL="0" marR="0" rtl="0" algn="l">
                        <a:spcBef>
                          <a:spcPts val="0"/>
                        </a:spcBef>
                        <a:spcAft>
                          <a:spcPts val="0"/>
                        </a:spcAft>
                        <a:buNone/>
                      </a:pPr>
                      <a:r>
                        <a:rPr lang="en-US" sz="1400"/>
                        <a:t>60 mg SQ every 6 months</a:t>
                      </a:r>
                      <a:endParaRPr/>
                    </a:p>
                  </a:txBody>
                  <a:tcPr marT="45725" marB="45725" marR="91450" marL="91450"/>
                </a:tc>
                <a:tc>
                  <a:txBody>
                    <a:bodyPr/>
                    <a:lstStyle/>
                    <a:p>
                      <a:pPr indent="0" lvl="0" marL="0" marR="0" rtl="0" algn="l">
                        <a:spcBef>
                          <a:spcPts val="0"/>
                        </a:spcBef>
                        <a:spcAft>
                          <a:spcPts val="0"/>
                        </a:spcAft>
                        <a:buNone/>
                      </a:pPr>
                      <a:r>
                        <a:rPr lang="en-US" sz="1400"/>
                        <a:t>5 mg IV once yearly</a:t>
                      </a:r>
                      <a:endParaRPr/>
                    </a:p>
                  </a:txBody>
                  <a:tcPr marT="45725" marB="45725" marR="91450" marL="91450"/>
                </a:tc>
                <a:tc>
                  <a:txBody>
                    <a:bodyPr/>
                    <a:lstStyle/>
                    <a:p>
                      <a:pPr indent="0" lvl="0" marL="0" marR="0" rtl="0" algn="l">
                        <a:spcBef>
                          <a:spcPts val="0"/>
                        </a:spcBef>
                        <a:spcAft>
                          <a:spcPts val="0"/>
                        </a:spcAft>
                        <a:buNone/>
                      </a:pPr>
                      <a:r>
                        <a:rPr lang="en-US" sz="1400"/>
                        <a:t>210 mg SQ monthly</a:t>
                      </a:r>
                      <a:endParaRPr/>
                    </a:p>
                  </a:txBody>
                  <a:tcPr marT="45725" marB="45725" marR="91450" marL="91450"/>
                </a:tc>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20 mcg SQ once a day</a:t>
                      </a:r>
                      <a:endParaRPr sz="1400"/>
                    </a:p>
                  </a:txBody>
                  <a:tcPr marT="45725" marB="45725" marR="91450" marL="91450"/>
                </a:tc>
              </a:tr>
              <a:tr h="659500">
                <a:tc>
                  <a:txBody>
                    <a:bodyPr/>
                    <a:lstStyle/>
                    <a:p>
                      <a:pPr indent="0" lvl="0" marL="0" marR="0" rtl="0" algn="l">
                        <a:spcBef>
                          <a:spcPts val="0"/>
                        </a:spcBef>
                        <a:spcAft>
                          <a:spcPts val="0"/>
                        </a:spcAft>
                        <a:buNone/>
                      </a:pPr>
                      <a:r>
                        <a:rPr lang="en-US" sz="1400"/>
                        <a:t>Renal impairment </a:t>
                      </a:r>
                      <a:endParaRPr/>
                    </a:p>
                  </a:txBody>
                  <a:tcPr marT="45725" marB="45725" marR="91450" marL="91450"/>
                </a:tc>
                <a:tc>
                  <a:txBody>
                    <a:bodyPr/>
                    <a:lstStyle/>
                    <a:p>
                      <a:pPr indent="0" lvl="0" marL="0" marR="0" rtl="0" algn="l">
                        <a:spcBef>
                          <a:spcPts val="0"/>
                        </a:spcBef>
                        <a:spcAft>
                          <a:spcPts val="0"/>
                        </a:spcAft>
                        <a:buNone/>
                      </a:pPr>
                      <a:r>
                        <a:t/>
                      </a:r>
                      <a:endParaRPr sz="1400"/>
                    </a:p>
                    <a:p>
                      <a:pPr indent="0" lvl="0" marL="0" marR="0" rtl="0" algn="l">
                        <a:spcBef>
                          <a:spcPts val="0"/>
                        </a:spcBef>
                        <a:spcAft>
                          <a:spcPts val="0"/>
                        </a:spcAft>
                        <a:buNone/>
                      </a:pPr>
                      <a:r>
                        <a:rPr lang="en-US" sz="1400"/>
                        <a:t>Dosage adjustment not needed </a:t>
                      </a:r>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Increased risk of renal toxicity</a:t>
                      </a:r>
                      <a:endParaRPr/>
                    </a:p>
                    <a:p>
                      <a:pPr indent="0" lvl="0" marL="0" marR="0" rtl="0" algn="l">
                        <a:spcBef>
                          <a:spcPts val="0"/>
                        </a:spcBef>
                        <a:spcAft>
                          <a:spcPts val="0"/>
                        </a:spcAft>
                        <a:buNone/>
                      </a:pPr>
                      <a:r>
                        <a:rPr b="0" i="0" lang="en-US" sz="1400">
                          <a:solidFill>
                            <a:srgbClr val="FFFF00"/>
                          </a:solidFill>
                          <a:latin typeface="Arial"/>
                          <a:ea typeface="Arial"/>
                          <a:cs typeface="Arial"/>
                          <a:sym typeface="Arial"/>
                        </a:rPr>
                        <a:t>Not recommended in severe renal impairment </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lang="en-US" sz="1400"/>
                        <a:t>Dosage adjustment not needed</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lang="en-US" sz="1400"/>
                        <a:t>Dosage adjustment not needed </a:t>
                      </a:r>
                      <a:endParaRPr/>
                    </a:p>
                    <a:p>
                      <a:pPr indent="0" lvl="0" marL="0" marR="0" rtl="0" algn="l">
                        <a:spcBef>
                          <a:spcPts val="0"/>
                        </a:spcBef>
                        <a:spcAft>
                          <a:spcPts val="0"/>
                        </a:spcAft>
                        <a:buNone/>
                      </a:pPr>
                      <a:r>
                        <a:t/>
                      </a:r>
                      <a:endParaRPr sz="1400">
                        <a:solidFill>
                          <a:srgbClr val="FFFF00"/>
                        </a:solidFill>
                      </a:endParaRPr>
                    </a:p>
                  </a:txBody>
                  <a:tcPr marT="45725" marB="45725" marR="91450" marL="91450"/>
                </a:tc>
              </a:tr>
              <a:tr h="1097175">
                <a:tc>
                  <a:txBody>
                    <a:bodyPr/>
                    <a:lstStyle/>
                    <a:p>
                      <a:pPr indent="0" lvl="0" marL="0" marR="0" rtl="0" algn="l">
                        <a:spcBef>
                          <a:spcPts val="0"/>
                        </a:spcBef>
                        <a:spcAft>
                          <a:spcPts val="0"/>
                        </a:spcAft>
                        <a:buNone/>
                      </a:pPr>
                      <a:r>
                        <a:rPr lang="en-US" sz="1400"/>
                        <a:t>MOA </a:t>
                      </a:r>
                      <a:endParaRPr/>
                    </a:p>
                  </a:txBody>
                  <a:tcPr marT="45725" marB="45725" marR="91450" marL="91450"/>
                </a:tc>
                <a:tc>
                  <a:txBody>
                    <a:bodyPr/>
                    <a:lstStyle/>
                    <a:p>
                      <a:pPr indent="0" lvl="0" marL="0" marR="0" rtl="0" algn="l">
                        <a:spcBef>
                          <a:spcPts val="0"/>
                        </a:spcBef>
                        <a:spcAft>
                          <a:spcPts val="0"/>
                        </a:spcAft>
                        <a:buNone/>
                      </a:pPr>
                      <a:r>
                        <a:rPr lang="en-US" sz="1400"/>
                        <a:t>RANKL antibody </a:t>
                      </a:r>
                      <a:endParaRPr/>
                    </a:p>
                    <a:p>
                      <a:pPr indent="0" lvl="0" marL="0" marR="0" rtl="0" algn="l">
                        <a:spcBef>
                          <a:spcPts val="0"/>
                        </a:spcBef>
                        <a:spcAft>
                          <a:spcPts val="0"/>
                        </a:spcAft>
                        <a:buNone/>
                      </a:pPr>
                      <a:r>
                        <a:t/>
                      </a:r>
                      <a:endParaRPr sz="1400"/>
                    </a:p>
                    <a:p>
                      <a:pPr indent="0" lvl="0" marL="0" marR="0" rtl="0" algn="l">
                        <a:spcBef>
                          <a:spcPts val="0"/>
                        </a:spcBef>
                        <a:spcAft>
                          <a:spcPts val="0"/>
                        </a:spcAft>
                        <a:buNone/>
                      </a:pPr>
                      <a:r>
                        <a:rPr lang="en-US" sz="1400"/>
                        <a:t>Antiresorptive </a:t>
                      </a:r>
                      <a:endParaRPr/>
                    </a:p>
                  </a:txBody>
                  <a:tcPr marT="45725" marB="45725" marR="91450" marL="91450"/>
                </a:tc>
                <a:tc>
                  <a:txBody>
                    <a:bodyPr/>
                    <a:lstStyle/>
                    <a:p>
                      <a:pPr indent="0" lvl="0" marL="0" marR="0" rtl="0" algn="l">
                        <a:spcBef>
                          <a:spcPts val="0"/>
                        </a:spcBef>
                        <a:spcAft>
                          <a:spcPts val="0"/>
                        </a:spcAft>
                        <a:buNone/>
                      </a:pPr>
                      <a:r>
                        <a:rPr lang="en-US" sz="1400">
                          <a:solidFill>
                            <a:schemeClr val="lt1"/>
                          </a:solidFill>
                        </a:rPr>
                        <a:t>Bisphosphonate </a:t>
                      </a:r>
                      <a:endParaRPr/>
                    </a:p>
                    <a:p>
                      <a:pPr indent="0" lvl="0" marL="0" marR="0" rtl="0" algn="l">
                        <a:spcBef>
                          <a:spcPts val="0"/>
                        </a:spcBef>
                        <a:spcAft>
                          <a:spcPts val="0"/>
                        </a:spcAft>
                        <a:buNone/>
                      </a:pPr>
                      <a:r>
                        <a:t/>
                      </a:r>
                      <a:endParaRPr sz="1400">
                        <a:solidFill>
                          <a:schemeClr val="lt1"/>
                        </a:solidFill>
                      </a:endParaRPr>
                    </a:p>
                    <a:p>
                      <a:pPr indent="0" lvl="0" marL="0" marR="0" rtl="0" algn="l">
                        <a:spcBef>
                          <a:spcPts val="0"/>
                        </a:spcBef>
                        <a:spcAft>
                          <a:spcPts val="0"/>
                        </a:spcAft>
                        <a:buNone/>
                      </a:pPr>
                      <a:r>
                        <a:rPr lang="en-US" sz="1400">
                          <a:solidFill>
                            <a:schemeClr val="lt1"/>
                          </a:solidFill>
                        </a:rPr>
                        <a:t>Antiresorptive </a:t>
                      </a:r>
                      <a:endParaRPr/>
                    </a:p>
                  </a:txBody>
                  <a:tcPr marT="45725" marB="45725" marR="91450" marL="91450"/>
                </a:tc>
                <a:tc>
                  <a:txBody>
                    <a:bodyPr/>
                    <a:lstStyle/>
                    <a:p>
                      <a:pPr indent="0" lvl="0" marL="0" marR="0" rtl="0" algn="l">
                        <a:spcBef>
                          <a:spcPts val="0"/>
                        </a:spcBef>
                        <a:spcAft>
                          <a:spcPts val="0"/>
                        </a:spcAft>
                        <a:buNone/>
                      </a:pPr>
                      <a:r>
                        <a:rPr lang="en-US" sz="1400"/>
                        <a:t>Anti-(human sclerostin)</a:t>
                      </a:r>
                      <a:endParaRPr/>
                    </a:p>
                    <a:p>
                      <a:pPr indent="0" lvl="0" marL="0" marR="0" rtl="0" algn="l">
                        <a:spcBef>
                          <a:spcPts val="0"/>
                        </a:spcBef>
                        <a:spcAft>
                          <a:spcPts val="0"/>
                        </a:spcAft>
                        <a:buNone/>
                      </a:pPr>
                      <a:r>
                        <a:t/>
                      </a:r>
                      <a:endParaRPr sz="1400"/>
                    </a:p>
                    <a:p>
                      <a:pPr indent="0" lvl="0" marL="0" marR="0" rtl="0" algn="l">
                        <a:spcBef>
                          <a:spcPts val="0"/>
                        </a:spcBef>
                        <a:spcAft>
                          <a:spcPts val="0"/>
                        </a:spcAft>
                        <a:buNone/>
                      </a:pPr>
                      <a:r>
                        <a:rPr lang="en-US" sz="1400">
                          <a:solidFill>
                            <a:srgbClr val="FFFF00"/>
                          </a:solidFill>
                        </a:rPr>
                        <a:t>Anabolic  and antiresorptive </a:t>
                      </a:r>
                      <a:endParaRPr/>
                    </a:p>
                  </a:txBody>
                  <a:tcPr marT="45725" marB="45725" marR="91450" marL="91450"/>
                </a:tc>
                <a:tc>
                  <a:txBody>
                    <a:bodyPr/>
                    <a:lstStyle/>
                    <a:p>
                      <a:pPr indent="0" lvl="0" marL="0" marR="0" rtl="0" algn="l">
                        <a:spcBef>
                          <a:spcPts val="0"/>
                        </a:spcBef>
                        <a:spcAft>
                          <a:spcPts val="0"/>
                        </a:spcAft>
                        <a:buNone/>
                      </a:pPr>
                      <a:r>
                        <a:rPr lang="en-US" sz="1400">
                          <a:solidFill>
                            <a:schemeClr val="lt1"/>
                          </a:solidFill>
                        </a:rPr>
                        <a:t>Parathyroid Agents</a:t>
                      </a:r>
                      <a:endParaRPr/>
                    </a:p>
                    <a:p>
                      <a:pPr indent="0" lvl="0" marL="0" marR="0" rtl="0" algn="l">
                        <a:spcBef>
                          <a:spcPts val="0"/>
                        </a:spcBef>
                        <a:spcAft>
                          <a:spcPts val="0"/>
                        </a:spcAft>
                        <a:buNone/>
                      </a:pPr>
                      <a:r>
                        <a:t/>
                      </a:r>
                      <a:endParaRPr sz="1400">
                        <a:solidFill>
                          <a:schemeClr val="lt1"/>
                        </a:solidFill>
                      </a:endParaRPr>
                    </a:p>
                    <a:p>
                      <a:pPr indent="0" lvl="0" marL="0" marR="0" rtl="0" algn="l">
                        <a:spcBef>
                          <a:spcPts val="0"/>
                        </a:spcBef>
                        <a:spcAft>
                          <a:spcPts val="0"/>
                        </a:spcAft>
                        <a:buNone/>
                      </a:pPr>
                      <a:r>
                        <a:rPr lang="en-US" sz="1400">
                          <a:solidFill>
                            <a:schemeClr val="lt1"/>
                          </a:solidFill>
                        </a:rPr>
                        <a:t>Anabolic</a:t>
                      </a:r>
                      <a:endParaRPr/>
                    </a:p>
                  </a:txBody>
                  <a:tcPr marT="45725" marB="45725" marR="91450" marL="91450"/>
                </a:tc>
              </a:tr>
              <a:tr h="1097175">
                <a:tc>
                  <a:txBody>
                    <a:bodyPr/>
                    <a:lstStyle/>
                    <a:p>
                      <a:pPr indent="0" lvl="0" marL="0" marR="0" rtl="0" algn="l">
                        <a:spcBef>
                          <a:spcPts val="0"/>
                        </a:spcBef>
                        <a:spcAft>
                          <a:spcPts val="0"/>
                        </a:spcAft>
                        <a:buNone/>
                      </a:pPr>
                      <a:r>
                        <a:rPr lang="en-US" sz="1400"/>
                        <a:t>Adverse effects </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lang="en-US" sz="1400"/>
                        <a:t>Back and musculoskeletal pain , hypocalcemia </a:t>
                      </a:r>
                      <a:endParaRPr/>
                    </a:p>
                    <a:p>
                      <a:pPr indent="0" lvl="0" marL="0" marR="0" rtl="0" algn="l">
                        <a:spcBef>
                          <a:spcPts val="0"/>
                        </a:spcBef>
                        <a:spcAft>
                          <a:spcPts val="0"/>
                        </a:spcAft>
                        <a:buNone/>
                      </a:pPr>
                      <a:r>
                        <a:t/>
                      </a:r>
                      <a:endParaRPr sz="1400"/>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Increased risk of renal toxicity</a:t>
                      </a:r>
                      <a:endParaRPr/>
                    </a:p>
                    <a:p>
                      <a:pPr indent="0" lvl="0" marL="0" marR="0" rtl="0" algn="l">
                        <a:spcBef>
                          <a:spcPts val="0"/>
                        </a:spcBef>
                        <a:spcAft>
                          <a:spcPts val="0"/>
                        </a:spcAft>
                        <a:buNone/>
                      </a:pPr>
                      <a:r>
                        <a:rPr b="0" i="0" lang="en-US" sz="1400">
                          <a:solidFill>
                            <a:srgbClr val="FFFF00"/>
                          </a:solidFill>
                          <a:latin typeface="Arial"/>
                          <a:ea typeface="Arial"/>
                          <a:cs typeface="Arial"/>
                          <a:sym typeface="Arial"/>
                        </a:rPr>
                        <a:t>Not recommended in severe renal impairment </a:t>
                      </a:r>
                      <a:endParaRPr sz="1400">
                        <a:solidFill>
                          <a:srgbClr val="FFFF00"/>
                        </a:solidFill>
                      </a:endParaRPr>
                    </a:p>
                    <a:p>
                      <a:pPr indent="0" lvl="0" marL="0" marR="0" rtl="0" algn="l">
                        <a:spcBef>
                          <a:spcPts val="0"/>
                        </a:spcBef>
                        <a:spcAft>
                          <a:spcPts val="0"/>
                        </a:spcAft>
                        <a:buNone/>
                      </a:pPr>
                      <a:r>
                        <a:t/>
                      </a:r>
                      <a:endParaRPr sz="1400">
                        <a:solidFill>
                          <a:srgbClr val="FFFF00"/>
                        </a:solidFill>
                      </a:endParaRPr>
                    </a:p>
                  </a:txBody>
                  <a:tcPr marT="45725" marB="45725" marR="91450" marL="91450"/>
                </a:tc>
                <a:tc>
                  <a:txBody>
                    <a:bodyPr/>
                    <a:lstStyle/>
                    <a:p>
                      <a:pPr indent="0" lvl="0" marL="0" marR="0" rtl="0" algn="l">
                        <a:lnSpc>
                          <a:spcPct val="100000"/>
                        </a:lnSpc>
                        <a:spcBef>
                          <a:spcPts val="0"/>
                        </a:spcBef>
                        <a:spcAft>
                          <a:spcPts val="0"/>
                        </a:spcAft>
                        <a:buClr>
                          <a:srgbClr val="FFFF00"/>
                        </a:buClr>
                        <a:buSzPts val="1400"/>
                        <a:buFont typeface="Arial"/>
                        <a:buNone/>
                      </a:pPr>
                      <a:r>
                        <a:rPr b="0" i="0" lang="en-US" sz="1400">
                          <a:solidFill>
                            <a:srgbClr val="FFFF00"/>
                          </a:solidFill>
                          <a:latin typeface="Arial"/>
                          <a:ea typeface="Arial"/>
                          <a:cs typeface="Arial"/>
                          <a:sym typeface="Arial"/>
                        </a:rPr>
                        <a:t>May increase risk of MI, stroke, and cardiovascular death.</a:t>
                      </a:r>
                      <a:endParaRPr/>
                    </a:p>
                    <a:p>
                      <a:pPr indent="0" lvl="0" marL="0" marR="0" rtl="0" algn="l">
                        <a:spcBef>
                          <a:spcPts val="0"/>
                        </a:spcBef>
                        <a:spcAft>
                          <a:spcPts val="0"/>
                        </a:spcAft>
                        <a:buNone/>
                      </a:pPr>
                      <a:r>
                        <a:t/>
                      </a:r>
                      <a:endParaRPr sz="1400"/>
                    </a:p>
                  </a:txBody>
                  <a:tcPr marT="45725" marB="45725" marR="91450" marL="91450"/>
                </a:tc>
                <a:tc>
                  <a:txBody>
                    <a:bodyPr/>
                    <a:lstStyle/>
                    <a:p>
                      <a:pPr indent="0" lvl="0" marL="0" marR="0" rtl="0" algn="l">
                        <a:lnSpc>
                          <a:spcPct val="100000"/>
                        </a:lnSpc>
                        <a:spcBef>
                          <a:spcPts val="0"/>
                        </a:spcBef>
                        <a:spcAft>
                          <a:spcPts val="0"/>
                        </a:spcAft>
                        <a:buClr>
                          <a:srgbClr val="FFFF00"/>
                        </a:buClr>
                        <a:buSzPts val="1400"/>
                        <a:buFont typeface="Arial"/>
                        <a:buNone/>
                      </a:pPr>
                      <a:r>
                        <a:rPr lang="en-US" sz="1400">
                          <a:solidFill>
                            <a:srgbClr val="FFFF00"/>
                          </a:solidFill>
                        </a:rPr>
                        <a:t>Risk of osteosarcoma </a:t>
                      </a:r>
                      <a:endParaRPr/>
                    </a:p>
                    <a:p>
                      <a:pPr indent="0" lvl="0" marL="0" marR="0" rtl="0" algn="l">
                        <a:spcBef>
                          <a:spcPts val="0"/>
                        </a:spcBef>
                        <a:spcAft>
                          <a:spcPts val="0"/>
                        </a:spcAft>
                        <a:buNone/>
                      </a:pPr>
                      <a:r>
                        <a:t/>
                      </a:r>
                      <a:endParaRPr sz="1400">
                        <a:solidFill>
                          <a:srgbClr val="FFFF00"/>
                        </a:solidFill>
                      </a:endParaRPr>
                    </a:p>
                  </a:txBody>
                  <a:tcPr marT="45725" marB="45725" marR="91450" marL="91450"/>
                </a:tc>
              </a:tr>
              <a:tr h="736500">
                <a:tc>
                  <a:txBody>
                    <a:bodyPr/>
                    <a:lstStyle/>
                    <a:p>
                      <a:pPr indent="0" lvl="0" marL="0" marR="0" rtl="0" algn="l">
                        <a:spcBef>
                          <a:spcPts val="0"/>
                        </a:spcBef>
                        <a:spcAft>
                          <a:spcPts val="0"/>
                        </a:spcAft>
                        <a:buNone/>
                      </a:pPr>
                      <a:r>
                        <a:rPr lang="en-US" sz="1400"/>
                        <a:t>Clinical studies </a:t>
                      </a:r>
                      <a:endParaRPr/>
                    </a:p>
                  </a:txBody>
                  <a:tcPr marT="45725" marB="45725" marR="91450" marL="91450"/>
                </a:tc>
                <a:tc gridSpan="4">
                  <a:txBody>
                    <a:bodyPr/>
                    <a:lstStyle/>
                    <a:p>
                      <a:pPr indent="-171450" lvl="0" marL="171450" marR="0" rtl="0" algn="l">
                        <a:lnSpc>
                          <a:spcPct val="100000"/>
                        </a:lnSpc>
                        <a:spcBef>
                          <a:spcPts val="0"/>
                        </a:spcBef>
                        <a:spcAft>
                          <a:spcPts val="0"/>
                        </a:spcAft>
                        <a:buClr>
                          <a:schemeClr val="lt1"/>
                        </a:buClr>
                        <a:buSzPts val="1400"/>
                        <a:buFont typeface="Arial"/>
                        <a:buChar char="•"/>
                      </a:pPr>
                      <a:r>
                        <a:rPr lang="en-US" sz="1400"/>
                        <a:t>CKD : Meta analysis of 17 studies with 10214 patients , reduced fracture risk by Teriparatide (-81%), Denosumab (- 60%), Alendronate (-39%) and Raloxifene (-33%) (Front Pharmacol. 2022 Feb 11;13:822178)</a:t>
                      </a:r>
                      <a:endParaRPr/>
                    </a:p>
                    <a:p>
                      <a:pPr indent="-82550" lvl="0" marL="171450" marR="0" rtl="0" algn="l">
                        <a:lnSpc>
                          <a:spcPct val="100000"/>
                        </a:lnSpc>
                        <a:spcBef>
                          <a:spcPts val="0"/>
                        </a:spcBef>
                        <a:spcAft>
                          <a:spcPts val="0"/>
                        </a:spcAft>
                        <a:buClr>
                          <a:schemeClr val="lt1"/>
                        </a:buClr>
                        <a:buSzPts val="1400"/>
                        <a:buFont typeface="Arial"/>
                        <a:buNone/>
                      </a:pPr>
                      <a:r>
                        <a:t/>
                      </a:r>
                      <a:endParaRPr sz="1400"/>
                    </a:p>
                  </a:txBody>
                  <a:tcPr marT="45725" marB="45725" marR="91450" marL="91450"/>
                </a:tc>
                <a:tc hMerge="1"/>
                <a:tc hMerge="1"/>
                <a:tc hMerge="1"/>
              </a:tr>
              <a:tr h="493025">
                <a:tc>
                  <a:txBody>
                    <a:bodyPr/>
                    <a:lstStyle/>
                    <a:p>
                      <a:pPr indent="0" lvl="0" marL="0" marR="0" rtl="0" algn="l">
                        <a:spcBef>
                          <a:spcPts val="0"/>
                        </a:spcBef>
                        <a:spcAft>
                          <a:spcPts val="0"/>
                        </a:spcAft>
                        <a:buNone/>
                      </a:pPr>
                      <a:r>
                        <a:rPr lang="en-US" sz="1400"/>
                        <a:t>Black box waring </a:t>
                      </a:r>
                      <a:endParaRPr/>
                    </a:p>
                  </a:txBody>
                  <a:tcPr marT="45725" marB="45725" marR="91450" marL="91450"/>
                </a:tc>
                <a:tc>
                  <a:txBody>
                    <a:bodyPr/>
                    <a:lstStyle/>
                    <a:p>
                      <a:pPr indent="0" lvl="0" marL="0" marR="0" rtl="0" algn="l">
                        <a:spcBef>
                          <a:spcPts val="0"/>
                        </a:spcBef>
                        <a:spcAft>
                          <a:spcPts val="0"/>
                        </a:spcAft>
                        <a:buNone/>
                      </a:pPr>
                      <a:r>
                        <a:rPr lang="en-US" sz="1400"/>
                        <a:t>No </a:t>
                      </a:r>
                      <a:endParaRPr/>
                    </a:p>
                  </a:txBody>
                  <a:tcPr marT="45725" marB="45725" marR="91450" marL="91450"/>
                </a:tc>
                <a:tc>
                  <a:txBody>
                    <a:bodyPr/>
                    <a:lstStyle/>
                    <a:p>
                      <a:pPr indent="0" lvl="0" marL="0" marR="0" rtl="0" algn="l">
                        <a:spcBef>
                          <a:spcPts val="0"/>
                        </a:spcBef>
                        <a:spcAft>
                          <a:spcPts val="0"/>
                        </a:spcAft>
                        <a:buNone/>
                      </a:pPr>
                      <a:r>
                        <a:rPr lang="en-US" sz="1400"/>
                        <a:t>No </a:t>
                      </a:r>
                      <a:endParaRPr/>
                    </a:p>
                  </a:txBody>
                  <a:tcPr marT="45725" marB="45725" marR="91450" marL="91450"/>
                </a:tc>
                <a:tc>
                  <a:txBody>
                    <a:bodyPr/>
                    <a:lstStyle/>
                    <a:p>
                      <a:pPr indent="0" lvl="0" marL="0" marR="0" rtl="0" algn="l">
                        <a:spcBef>
                          <a:spcPts val="0"/>
                        </a:spcBef>
                        <a:spcAft>
                          <a:spcPts val="0"/>
                        </a:spcAft>
                        <a:buNone/>
                      </a:pPr>
                      <a:r>
                        <a:rPr lang="en-US" sz="1400">
                          <a:solidFill>
                            <a:srgbClr val="FFFF00"/>
                          </a:solidFill>
                        </a:rPr>
                        <a:t>Yes (MI and CVD)</a:t>
                      </a:r>
                      <a:endParaRPr/>
                    </a:p>
                  </a:txBody>
                  <a:tcPr marT="45725" marB="45725" marR="91450" marL="91450"/>
                </a:tc>
                <a:tc>
                  <a:txBody>
                    <a:bodyPr/>
                    <a:lstStyle/>
                    <a:p>
                      <a:pPr indent="0" lvl="0" marL="0" marR="0" rtl="0" algn="l">
                        <a:spcBef>
                          <a:spcPts val="0"/>
                        </a:spcBef>
                        <a:spcAft>
                          <a:spcPts val="0"/>
                        </a:spcAft>
                        <a:buNone/>
                      </a:pPr>
                      <a:r>
                        <a:rPr lang="en-US" sz="1400">
                          <a:solidFill>
                            <a:srgbClr val="FFFF00"/>
                          </a:solidFill>
                        </a:rPr>
                        <a:t>Yes (Risk of osteosarcoma)</a:t>
                      </a:r>
                      <a:endParaRPr/>
                    </a:p>
                  </a:txBody>
                  <a:tcPr marT="45725" marB="45725" marR="91450" marL="9145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90" name="Shape 490"/>
        <p:cNvGrpSpPr/>
        <p:nvPr/>
      </p:nvGrpSpPr>
      <p:grpSpPr>
        <a:xfrm>
          <a:off x="0" y="0"/>
          <a:ext cx="0" cy="0"/>
          <a:chOff x="0" y="0"/>
          <a:chExt cx="0" cy="0"/>
        </a:xfrm>
      </p:grpSpPr>
      <p:sp>
        <p:nvSpPr>
          <p:cNvPr id="491" name="Google Shape;491;p19"/>
          <p:cNvSpPr txBox="1"/>
          <p:nvPr>
            <p:ph type="title"/>
          </p:nvPr>
        </p:nvSpPr>
        <p:spPr>
          <a:xfrm>
            <a:off x="838200" y="436383"/>
            <a:ext cx="10515600" cy="52559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Comparative Chart </a:t>
            </a:r>
            <a:endParaRPr/>
          </a:p>
        </p:txBody>
      </p:sp>
      <p:sp>
        <p:nvSpPr>
          <p:cNvPr id="492" name="Google Shape;492;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graphicFrame>
        <p:nvGraphicFramePr>
          <p:cNvPr id="493" name="Google Shape;493;p19"/>
          <p:cNvGraphicFramePr/>
          <p:nvPr/>
        </p:nvGraphicFramePr>
        <p:xfrm>
          <a:off x="233613" y="1710075"/>
          <a:ext cx="3000000" cy="3000000"/>
        </p:xfrm>
        <a:graphic>
          <a:graphicData uri="http://schemas.openxmlformats.org/drawingml/2006/table">
            <a:tbl>
              <a:tblPr bandRow="1" firstRow="1">
                <a:noFill/>
                <a:tableStyleId>{737620EB-2C0E-4BE6-B128-D28FE7DBE0DF}</a:tableStyleId>
              </a:tblPr>
              <a:tblGrid>
                <a:gridCol w="1954125"/>
                <a:gridCol w="1954125"/>
                <a:gridCol w="1954125"/>
                <a:gridCol w="1954125"/>
                <a:gridCol w="1954125"/>
                <a:gridCol w="1954125"/>
              </a:tblGrid>
              <a:tr h="493025">
                <a:tc>
                  <a:txBody>
                    <a:bodyPr/>
                    <a:lstStyle/>
                    <a:p>
                      <a:pPr indent="0" lvl="0" marL="0" marR="0" rtl="0" algn="l">
                        <a:spcBef>
                          <a:spcPts val="0"/>
                        </a:spcBef>
                        <a:spcAft>
                          <a:spcPts val="0"/>
                        </a:spcAft>
                        <a:buNone/>
                      </a:pPr>
                      <a:r>
                        <a:t/>
                      </a:r>
                      <a:endParaRPr sz="1400"/>
                    </a:p>
                  </a:txBody>
                  <a:tcPr marT="45725" marB="45725" marR="91450" marL="91450"/>
                </a:tc>
                <a:tc>
                  <a:txBody>
                    <a:bodyPr/>
                    <a:lstStyle/>
                    <a:p>
                      <a:pPr indent="0" lvl="0" marL="0" marR="0" rtl="0" algn="l">
                        <a:spcBef>
                          <a:spcPts val="0"/>
                        </a:spcBef>
                        <a:spcAft>
                          <a:spcPts val="0"/>
                        </a:spcAft>
                        <a:buNone/>
                      </a:pPr>
                      <a:r>
                        <a:rPr lang="en-US" sz="1400"/>
                        <a:t>Denosumab </a:t>
                      </a:r>
                      <a:endParaRPr/>
                    </a:p>
                  </a:txBody>
                  <a:tcPr marT="45725" marB="45725" marR="91450" marL="91450"/>
                </a:tc>
                <a:tc>
                  <a:txBody>
                    <a:bodyPr/>
                    <a:lstStyle/>
                    <a:p>
                      <a:pPr indent="0" lvl="0" marL="0" marR="0" rtl="0" algn="l">
                        <a:spcBef>
                          <a:spcPts val="0"/>
                        </a:spcBef>
                        <a:spcAft>
                          <a:spcPts val="0"/>
                        </a:spcAft>
                        <a:buNone/>
                      </a:pPr>
                      <a:r>
                        <a:rPr lang="en-US" sz="1400"/>
                        <a:t>Bisphosphonate (Zoledronic acid )</a:t>
                      </a:r>
                      <a:endParaRPr/>
                    </a:p>
                  </a:txBody>
                  <a:tcPr marT="45725" marB="45725" marR="91450" marL="91450"/>
                </a:tc>
                <a:tc>
                  <a:txBody>
                    <a:bodyPr/>
                    <a:lstStyle/>
                    <a:p>
                      <a:pPr indent="0" lvl="0" marL="0" marR="0" rtl="0" algn="l">
                        <a:spcBef>
                          <a:spcPts val="0"/>
                        </a:spcBef>
                        <a:spcAft>
                          <a:spcPts val="0"/>
                        </a:spcAft>
                        <a:buNone/>
                      </a:pPr>
                      <a:r>
                        <a:rPr lang="en-US" sz="1400"/>
                        <a:t>Romosozumab </a:t>
                      </a:r>
                      <a:endParaRPr/>
                    </a:p>
                  </a:txBody>
                  <a:tcPr marT="45725" marB="45725" marR="91450" marL="91450"/>
                </a:tc>
                <a:tc>
                  <a:txBody>
                    <a:bodyPr/>
                    <a:lstStyle/>
                    <a:p>
                      <a:pPr indent="0" lvl="0" marL="0" marR="0" rtl="0" algn="l">
                        <a:spcBef>
                          <a:spcPts val="0"/>
                        </a:spcBef>
                        <a:spcAft>
                          <a:spcPts val="0"/>
                        </a:spcAft>
                        <a:buNone/>
                      </a:pPr>
                      <a:r>
                        <a:rPr lang="en-US" sz="1400"/>
                        <a:t>Teriparatide </a:t>
                      </a:r>
                      <a:endParaRPr/>
                    </a:p>
                  </a:txBody>
                  <a:tcPr marT="45725" marB="45725" marR="91450" marL="91450"/>
                </a:tc>
                <a:tc>
                  <a:txBody>
                    <a:bodyPr/>
                    <a:lstStyle/>
                    <a:p>
                      <a:pPr indent="0" lvl="0" marL="0" marR="0" rtl="0" algn="l">
                        <a:spcBef>
                          <a:spcPts val="0"/>
                        </a:spcBef>
                        <a:spcAft>
                          <a:spcPts val="0"/>
                        </a:spcAft>
                        <a:buNone/>
                      </a:pPr>
                      <a:r>
                        <a:t/>
                      </a:r>
                      <a:endParaRPr sz="1400"/>
                    </a:p>
                  </a:txBody>
                  <a:tcPr marT="45725" marB="45725" marR="91450" marL="91450"/>
                </a:tc>
              </a:tr>
              <a:tr h="493025">
                <a:tc>
                  <a:txBody>
                    <a:bodyPr/>
                    <a:lstStyle/>
                    <a:p>
                      <a:pPr indent="0" lvl="0" marL="0" marR="0" rtl="0" algn="l">
                        <a:spcBef>
                          <a:spcPts val="0"/>
                        </a:spcBef>
                        <a:spcAft>
                          <a:spcPts val="0"/>
                        </a:spcAft>
                        <a:buNone/>
                      </a:pPr>
                      <a:r>
                        <a:rPr lang="en-US" sz="1400"/>
                        <a:t>Hip fracture risk reduction </a:t>
                      </a:r>
                      <a:endParaRPr/>
                    </a:p>
                  </a:txBody>
                  <a:tcPr marT="45725" marB="45725" marR="91450" marL="91450"/>
                </a:tc>
                <a:tc>
                  <a:txBody>
                    <a:bodyPr/>
                    <a:lstStyle/>
                    <a:p>
                      <a:pPr indent="0" lvl="0" marL="0" marR="0" rtl="0" algn="l">
                        <a:spcBef>
                          <a:spcPts val="0"/>
                        </a:spcBef>
                        <a:spcAft>
                          <a:spcPts val="0"/>
                        </a:spcAft>
                        <a:buNone/>
                      </a:pPr>
                      <a:r>
                        <a:rPr lang="en-US" sz="1400"/>
                        <a:t>-44%</a:t>
                      </a:r>
                      <a:endParaRPr/>
                    </a:p>
                  </a:txBody>
                  <a:tcPr marT="45725" marB="45725" marR="91450" marL="91450"/>
                </a:tc>
                <a:tc>
                  <a:txBody>
                    <a:bodyPr/>
                    <a:lstStyle/>
                    <a:p>
                      <a:pPr indent="0" lvl="0" marL="0" marR="0" rtl="0" algn="l">
                        <a:spcBef>
                          <a:spcPts val="0"/>
                        </a:spcBef>
                        <a:spcAft>
                          <a:spcPts val="0"/>
                        </a:spcAft>
                        <a:buNone/>
                      </a:pPr>
                      <a:r>
                        <a:rPr lang="en-US" sz="1400"/>
                        <a:t>-40%</a:t>
                      </a:r>
                      <a:endParaRPr/>
                    </a:p>
                  </a:txBody>
                  <a:tcPr marT="45725" marB="45725" marR="91450" marL="91450"/>
                </a:tc>
                <a:tc>
                  <a:txBody>
                    <a:bodyPr/>
                    <a:lstStyle/>
                    <a:p>
                      <a:pPr indent="0" lvl="0" marL="0" marR="0" rtl="0" algn="l">
                        <a:spcBef>
                          <a:spcPts val="0"/>
                        </a:spcBef>
                        <a:spcAft>
                          <a:spcPts val="0"/>
                        </a:spcAft>
                        <a:buNone/>
                      </a:pPr>
                      <a:r>
                        <a:rPr lang="en-US" sz="1400"/>
                        <a:t>-56%</a:t>
                      </a:r>
                      <a:endParaRPr/>
                    </a:p>
                  </a:txBody>
                  <a:tcPr marT="45725" marB="45725" marR="91450" marL="91450"/>
                </a:tc>
                <a:tc>
                  <a:txBody>
                    <a:bodyPr/>
                    <a:lstStyle/>
                    <a:p>
                      <a:pPr indent="0" lvl="0" marL="0" marR="0" rtl="0" algn="l">
                        <a:spcBef>
                          <a:spcPts val="0"/>
                        </a:spcBef>
                        <a:spcAft>
                          <a:spcPts val="0"/>
                        </a:spcAft>
                        <a:buNone/>
                      </a:pPr>
                      <a:r>
                        <a:rPr lang="en-US" sz="1400"/>
                        <a:t>-</a:t>
                      </a:r>
                      <a:endParaRPr/>
                    </a:p>
                  </a:txBody>
                  <a:tcPr marT="45725" marB="45725" marR="91450" marL="91450"/>
                </a:tc>
                <a:tc rowSpan="3">
                  <a:txBody>
                    <a:bodyPr/>
                    <a:lstStyle/>
                    <a:p>
                      <a:pPr indent="0" lvl="0" marL="0" marR="0" rtl="0" algn="l">
                        <a:lnSpc>
                          <a:spcPct val="100000"/>
                        </a:lnSpc>
                        <a:spcBef>
                          <a:spcPts val="0"/>
                        </a:spcBef>
                        <a:spcAft>
                          <a:spcPts val="0"/>
                        </a:spcAft>
                        <a:buClr>
                          <a:schemeClr val="lt1"/>
                        </a:buClr>
                        <a:buSzPts val="1400"/>
                        <a:buFont typeface="Arial"/>
                        <a:buNone/>
                      </a:pPr>
                      <a:r>
                        <a:rPr lang="en-US" sz="1400"/>
                        <a:t>107 trials (193,987 postmenopausal women; mean age, 66 years</a:t>
                      </a:r>
                      <a:endParaRPr/>
                    </a:p>
                    <a:p>
                      <a:pPr indent="0" lvl="0" marL="0" marR="0" rtl="0" algn="l">
                        <a:spcBef>
                          <a:spcPts val="0"/>
                        </a:spcBef>
                        <a:spcAft>
                          <a:spcPts val="0"/>
                        </a:spcAft>
                        <a:buNone/>
                      </a:pPr>
                      <a:r>
                        <a:t/>
                      </a:r>
                      <a:endParaRPr sz="1400"/>
                    </a:p>
                    <a:p>
                      <a:pPr indent="0" lvl="0" marL="0" marR="0" rtl="0" algn="l">
                        <a:spcBef>
                          <a:spcPts val="0"/>
                        </a:spcBef>
                        <a:spcAft>
                          <a:spcPts val="0"/>
                        </a:spcAft>
                        <a:buNone/>
                      </a:pPr>
                      <a:r>
                        <a:rPr lang="en-US" sz="1400"/>
                        <a:t>J Clin Endocrinol Metab, May 2019, 104(5):1623–1630</a:t>
                      </a:r>
                      <a:endParaRPr/>
                    </a:p>
                    <a:p>
                      <a:pPr indent="0" lvl="0" marL="0" marR="0" rtl="0" algn="l">
                        <a:spcBef>
                          <a:spcPts val="0"/>
                        </a:spcBef>
                        <a:spcAft>
                          <a:spcPts val="0"/>
                        </a:spcAft>
                        <a:buNone/>
                      </a:pPr>
                      <a:r>
                        <a:t/>
                      </a:r>
                      <a:endParaRPr sz="1400"/>
                    </a:p>
                  </a:txBody>
                  <a:tcPr marT="45725" marB="45725" marR="91450" marL="91450"/>
                </a:tc>
              </a:tr>
              <a:tr h="493025">
                <a:tc>
                  <a:txBody>
                    <a:bodyPr/>
                    <a:lstStyle/>
                    <a:p>
                      <a:pPr indent="0" lvl="0" marL="0" marR="0" rtl="0" algn="l">
                        <a:spcBef>
                          <a:spcPts val="0"/>
                        </a:spcBef>
                        <a:spcAft>
                          <a:spcPts val="0"/>
                        </a:spcAft>
                        <a:buNone/>
                      </a:pPr>
                      <a:r>
                        <a:rPr lang="en-US" sz="1400"/>
                        <a:t>Non vertebral </a:t>
                      </a:r>
                      <a:endParaRPr/>
                    </a:p>
                  </a:txBody>
                  <a:tcPr marT="45725" marB="45725" marR="91450" marL="91450"/>
                </a:tc>
                <a:tc>
                  <a:txBody>
                    <a:bodyPr/>
                    <a:lstStyle/>
                    <a:p>
                      <a:pPr indent="0" lvl="0" marL="0" marR="0" rtl="0" algn="l">
                        <a:spcBef>
                          <a:spcPts val="0"/>
                        </a:spcBef>
                        <a:spcAft>
                          <a:spcPts val="0"/>
                        </a:spcAft>
                        <a:buNone/>
                      </a:pPr>
                      <a:r>
                        <a:rPr lang="en-US" sz="1400"/>
                        <a:t>-20%</a:t>
                      </a:r>
                      <a:endParaRPr/>
                    </a:p>
                  </a:txBody>
                  <a:tcPr marT="45725" marB="45725" marR="91450" marL="91450"/>
                </a:tc>
                <a:tc>
                  <a:txBody>
                    <a:bodyPr/>
                    <a:lstStyle/>
                    <a:p>
                      <a:pPr indent="0" lvl="0" marL="0" marR="0" rtl="0" algn="l">
                        <a:spcBef>
                          <a:spcPts val="0"/>
                        </a:spcBef>
                        <a:spcAft>
                          <a:spcPts val="0"/>
                        </a:spcAft>
                        <a:buNone/>
                      </a:pPr>
                      <a:r>
                        <a:rPr lang="en-US" sz="1400"/>
                        <a:t>-21%</a:t>
                      </a:r>
                      <a:endParaRPr/>
                    </a:p>
                  </a:txBody>
                  <a:tcPr marT="45725" marB="45725" marR="91450" marL="91450"/>
                </a:tc>
                <a:tc>
                  <a:txBody>
                    <a:bodyPr/>
                    <a:lstStyle/>
                    <a:p>
                      <a:pPr indent="0" lvl="0" marL="0" marR="0" rtl="0" algn="l">
                        <a:spcBef>
                          <a:spcPts val="0"/>
                        </a:spcBef>
                        <a:spcAft>
                          <a:spcPts val="0"/>
                        </a:spcAft>
                        <a:buNone/>
                      </a:pPr>
                      <a:r>
                        <a:rPr lang="en-US" sz="1400"/>
                        <a:t>-49%</a:t>
                      </a:r>
                      <a:endParaRPr/>
                    </a:p>
                  </a:txBody>
                  <a:tcPr marT="45725" marB="45725" marR="91450" marL="91450"/>
                </a:tc>
                <a:tc>
                  <a:txBody>
                    <a:bodyPr/>
                    <a:lstStyle/>
                    <a:p>
                      <a:pPr indent="0" lvl="0" marL="0" marR="0" rtl="0" algn="l">
                        <a:spcBef>
                          <a:spcPts val="0"/>
                        </a:spcBef>
                        <a:spcAft>
                          <a:spcPts val="0"/>
                        </a:spcAft>
                        <a:buNone/>
                      </a:pPr>
                      <a:r>
                        <a:rPr lang="en-US" sz="1400"/>
                        <a:t>-49%</a:t>
                      </a:r>
                      <a:endParaRPr/>
                    </a:p>
                  </a:txBody>
                  <a:tcPr marT="45725" marB="45725" marR="91450" marL="91450"/>
                </a:tc>
                <a:tc vMerge="1"/>
              </a:tr>
              <a:tr h="493025">
                <a:tc>
                  <a:txBody>
                    <a:bodyPr/>
                    <a:lstStyle/>
                    <a:p>
                      <a:pPr indent="0" lvl="0" marL="0" marR="0" rtl="0" algn="l">
                        <a:spcBef>
                          <a:spcPts val="0"/>
                        </a:spcBef>
                        <a:spcAft>
                          <a:spcPts val="0"/>
                        </a:spcAft>
                        <a:buNone/>
                      </a:pPr>
                      <a:r>
                        <a:rPr lang="en-US" sz="1400"/>
                        <a:t>Vertebral </a:t>
                      </a:r>
                      <a:endParaRPr/>
                    </a:p>
                  </a:txBody>
                  <a:tcPr marT="45725" marB="45725" marR="91450" marL="91450"/>
                </a:tc>
                <a:tc>
                  <a:txBody>
                    <a:bodyPr/>
                    <a:lstStyle/>
                    <a:p>
                      <a:pPr indent="0" lvl="0" marL="0" marR="0" rtl="0" algn="l">
                        <a:spcBef>
                          <a:spcPts val="0"/>
                        </a:spcBef>
                        <a:spcAft>
                          <a:spcPts val="0"/>
                        </a:spcAft>
                        <a:buNone/>
                      </a:pPr>
                      <a:r>
                        <a:rPr lang="en-US" sz="1400"/>
                        <a:t>-68%</a:t>
                      </a:r>
                      <a:endParaRPr/>
                    </a:p>
                  </a:txBody>
                  <a:tcPr marT="45725" marB="45725" marR="91450" marL="91450"/>
                </a:tc>
                <a:tc>
                  <a:txBody>
                    <a:bodyPr/>
                    <a:lstStyle/>
                    <a:p>
                      <a:pPr indent="0" lvl="0" marL="0" marR="0" rtl="0" algn="l">
                        <a:spcBef>
                          <a:spcPts val="0"/>
                        </a:spcBef>
                        <a:spcAft>
                          <a:spcPts val="0"/>
                        </a:spcAft>
                        <a:buNone/>
                      </a:pPr>
                      <a:r>
                        <a:rPr lang="en-US" sz="1400"/>
                        <a:t>-62%</a:t>
                      </a:r>
                      <a:endParaRPr/>
                    </a:p>
                  </a:txBody>
                  <a:tcPr marT="45725" marB="45725" marR="91450" marL="91450"/>
                </a:tc>
                <a:tc>
                  <a:txBody>
                    <a:bodyPr/>
                    <a:lstStyle/>
                    <a:p>
                      <a:pPr indent="0" lvl="0" marL="0" marR="0" rtl="0" algn="l">
                        <a:spcBef>
                          <a:spcPts val="0"/>
                        </a:spcBef>
                        <a:spcAft>
                          <a:spcPts val="0"/>
                        </a:spcAft>
                        <a:buNone/>
                      </a:pPr>
                      <a:r>
                        <a:rPr lang="en-US" sz="1400"/>
                        <a:t>-67%</a:t>
                      </a:r>
                      <a:endParaRPr/>
                    </a:p>
                  </a:txBody>
                  <a:tcPr marT="45725" marB="45725" marR="91450" marL="91450"/>
                </a:tc>
                <a:tc>
                  <a:txBody>
                    <a:bodyPr/>
                    <a:lstStyle/>
                    <a:p>
                      <a:pPr indent="0" lvl="0" marL="0" marR="0" rtl="0" algn="l">
                        <a:spcBef>
                          <a:spcPts val="0"/>
                        </a:spcBef>
                        <a:spcAft>
                          <a:spcPts val="0"/>
                        </a:spcAft>
                        <a:buNone/>
                      </a:pPr>
                      <a:r>
                        <a:rPr lang="en-US" sz="1400"/>
                        <a:t>-86%</a:t>
                      </a:r>
                      <a:endParaRPr/>
                    </a:p>
                  </a:txBody>
                  <a:tcPr marT="45725" marB="45725" marR="91450" marL="91450"/>
                </a:tc>
                <a:tc vMerge="1"/>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19" name="Shape 319"/>
        <p:cNvGrpSpPr/>
        <p:nvPr/>
      </p:nvGrpSpPr>
      <p:grpSpPr>
        <a:xfrm>
          <a:off x="0" y="0"/>
          <a:ext cx="0" cy="0"/>
          <a:chOff x="0" y="0"/>
          <a:chExt cx="0" cy="0"/>
        </a:xfrm>
      </p:grpSpPr>
      <p:sp>
        <p:nvSpPr>
          <p:cNvPr id="320" name="Google Shape;320;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Outline </a:t>
            </a:r>
            <a:endParaRPr/>
          </a:p>
        </p:txBody>
      </p:sp>
      <p:grpSp>
        <p:nvGrpSpPr>
          <p:cNvPr id="321" name="Google Shape;321;p2"/>
          <p:cNvGrpSpPr/>
          <p:nvPr/>
        </p:nvGrpSpPr>
        <p:grpSpPr>
          <a:xfrm>
            <a:off x="841097" y="2271230"/>
            <a:ext cx="9883144" cy="2987927"/>
            <a:chOff x="2897" y="445605"/>
            <a:chExt cx="9883144" cy="2987927"/>
          </a:xfrm>
        </p:grpSpPr>
        <p:sp>
          <p:nvSpPr>
            <p:cNvPr id="322" name="Google Shape;322;p2"/>
            <p:cNvSpPr/>
            <p:nvPr/>
          </p:nvSpPr>
          <p:spPr>
            <a:xfrm>
              <a:off x="2897" y="445605"/>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txBox="1"/>
            <p:nvPr/>
          </p:nvSpPr>
          <p:spPr>
            <a:xfrm>
              <a:off x="2897" y="445605"/>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Basics  </a:t>
              </a:r>
              <a:endParaRPr b="0" i="0" sz="2000" u="none" cap="none" strike="noStrike">
                <a:solidFill>
                  <a:schemeClr val="lt1"/>
                </a:solidFill>
                <a:latin typeface="Arial"/>
                <a:ea typeface="Arial"/>
                <a:cs typeface="Arial"/>
                <a:sym typeface="Arial"/>
              </a:endParaRPr>
            </a:p>
          </p:txBody>
        </p:sp>
        <p:sp>
          <p:nvSpPr>
            <p:cNvPr id="324" name="Google Shape;324;p2"/>
            <p:cNvSpPr/>
            <p:nvPr/>
          </p:nvSpPr>
          <p:spPr>
            <a:xfrm>
              <a:off x="2531143" y="445605"/>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txBox="1"/>
            <p:nvPr/>
          </p:nvSpPr>
          <p:spPr>
            <a:xfrm>
              <a:off x="2531143" y="445605"/>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Epidemiology </a:t>
              </a:r>
              <a:endParaRPr/>
            </a:p>
          </p:txBody>
        </p:sp>
        <p:sp>
          <p:nvSpPr>
            <p:cNvPr id="326" name="Google Shape;326;p2"/>
            <p:cNvSpPr/>
            <p:nvPr/>
          </p:nvSpPr>
          <p:spPr>
            <a:xfrm>
              <a:off x="5059390" y="445605"/>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txBox="1"/>
            <p:nvPr/>
          </p:nvSpPr>
          <p:spPr>
            <a:xfrm>
              <a:off x="5059390" y="445605"/>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Pathophysiology And Risk Factors </a:t>
              </a:r>
              <a:endParaRPr/>
            </a:p>
          </p:txBody>
        </p:sp>
        <p:sp>
          <p:nvSpPr>
            <p:cNvPr id="328" name="Google Shape;328;p2"/>
            <p:cNvSpPr/>
            <p:nvPr/>
          </p:nvSpPr>
          <p:spPr>
            <a:xfrm>
              <a:off x="7587636" y="445605"/>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txBox="1"/>
            <p:nvPr/>
          </p:nvSpPr>
          <p:spPr>
            <a:xfrm>
              <a:off x="7587636" y="445605"/>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Diagnosis </a:t>
              </a:r>
              <a:endParaRPr/>
            </a:p>
          </p:txBody>
        </p:sp>
        <p:sp>
          <p:nvSpPr>
            <p:cNvPr id="330" name="Google Shape;330;p2"/>
            <p:cNvSpPr/>
            <p:nvPr/>
          </p:nvSpPr>
          <p:spPr>
            <a:xfrm>
              <a:off x="1267020" y="2054489"/>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txBox="1"/>
            <p:nvPr/>
          </p:nvSpPr>
          <p:spPr>
            <a:xfrm>
              <a:off x="1267020" y="2054489"/>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Management And KDIG/ Guideline  Recommendations </a:t>
              </a:r>
              <a:endParaRPr/>
            </a:p>
          </p:txBody>
        </p:sp>
        <p:sp>
          <p:nvSpPr>
            <p:cNvPr id="332" name="Google Shape;332;p2"/>
            <p:cNvSpPr/>
            <p:nvPr/>
          </p:nvSpPr>
          <p:spPr>
            <a:xfrm>
              <a:off x="3795267" y="2054489"/>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txBox="1"/>
            <p:nvPr/>
          </p:nvSpPr>
          <p:spPr>
            <a:xfrm>
              <a:off x="3795267" y="2054489"/>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Pharmacotherapies And Clinical Overviews </a:t>
              </a:r>
              <a:endParaRPr/>
            </a:p>
          </p:txBody>
        </p:sp>
        <p:sp>
          <p:nvSpPr>
            <p:cNvPr id="334" name="Google Shape;334;p2"/>
            <p:cNvSpPr/>
            <p:nvPr/>
          </p:nvSpPr>
          <p:spPr>
            <a:xfrm>
              <a:off x="6323513" y="2054489"/>
              <a:ext cx="2298405" cy="137904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txBox="1"/>
            <p:nvPr/>
          </p:nvSpPr>
          <p:spPr>
            <a:xfrm>
              <a:off x="6323513" y="2054489"/>
              <a:ext cx="2298405" cy="137904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Summary </a:t>
              </a:r>
              <a:endParaRPr/>
            </a:p>
          </p:txBody>
        </p:sp>
      </p:grpSp>
      <p:sp>
        <p:nvSpPr>
          <p:cNvPr id="336" name="Google Shape;33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97" name="Shape 497"/>
        <p:cNvGrpSpPr/>
        <p:nvPr/>
      </p:nvGrpSpPr>
      <p:grpSpPr>
        <a:xfrm>
          <a:off x="0" y="0"/>
          <a:ext cx="0" cy="0"/>
          <a:chOff x="0" y="0"/>
          <a:chExt cx="0" cy="0"/>
        </a:xfrm>
      </p:grpSpPr>
      <p:sp>
        <p:nvSpPr>
          <p:cNvPr id="498" name="Google Shape;498;p20"/>
          <p:cNvSpPr txBox="1"/>
          <p:nvPr>
            <p:ph idx="1" type="body"/>
          </p:nvPr>
        </p:nvSpPr>
        <p:spPr>
          <a:xfrm>
            <a:off x="6990420" y="1431312"/>
            <a:ext cx="3738780" cy="354680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b="0" i="0" lang="en-US" sz="2000" u="none" strike="noStrike"/>
              <a:t>Denosumab is a more potent bone resorption inhibitor than BP.</a:t>
            </a:r>
            <a:endParaRPr/>
          </a:p>
          <a:p>
            <a:pPr indent="-228600" lvl="0" marL="228600" rtl="0" algn="l">
              <a:lnSpc>
                <a:spcPct val="90000"/>
              </a:lnSpc>
              <a:spcBef>
                <a:spcPts val="600"/>
              </a:spcBef>
              <a:spcAft>
                <a:spcPts val="0"/>
              </a:spcAft>
              <a:buClr>
                <a:schemeClr val="lt1"/>
              </a:buClr>
              <a:buSzPts val="2000"/>
              <a:buChar char="•"/>
            </a:pPr>
            <a:r>
              <a:rPr b="0" i="0" lang="en-US" sz="2000" u="none" strike="noStrike"/>
              <a:t>When denosumab medication is stopped, the suppression of bone turnover is quick and completely reversed.</a:t>
            </a:r>
            <a:endParaRPr/>
          </a:p>
        </p:txBody>
      </p:sp>
      <p:sp>
        <p:nvSpPr>
          <p:cNvPr id="499" name="Google Shape;49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500" name="Google Shape;500;p20"/>
          <p:cNvPicPr preferRelativeResize="0"/>
          <p:nvPr/>
        </p:nvPicPr>
        <p:blipFill rotWithShape="1">
          <a:blip r:embed="rId3">
            <a:alphaModFix/>
          </a:blip>
          <a:srcRect b="0" l="0" r="0" t="0"/>
          <a:stretch/>
        </p:blipFill>
        <p:spPr>
          <a:xfrm>
            <a:off x="520736" y="919352"/>
            <a:ext cx="5575264" cy="501929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04" name="Shape 504"/>
        <p:cNvGrpSpPr/>
        <p:nvPr/>
      </p:nvGrpSpPr>
      <p:grpSpPr>
        <a:xfrm>
          <a:off x="0" y="0"/>
          <a:ext cx="0" cy="0"/>
          <a:chOff x="0" y="0"/>
          <a:chExt cx="0" cy="0"/>
        </a:xfrm>
      </p:grpSpPr>
      <p:sp>
        <p:nvSpPr>
          <p:cNvPr id="505" name="Google Shape;505;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FF00"/>
              </a:buClr>
              <a:buSzPts val="2400"/>
              <a:buFont typeface="Arial"/>
              <a:buNone/>
            </a:pPr>
            <a:r>
              <a:rPr lang="en-US" sz="2400">
                <a:solidFill>
                  <a:srgbClr val="FFFF00"/>
                </a:solidFill>
              </a:rPr>
              <a:t>Efficacy of Osteoporosis Medications for Patients With Chronic Kidney Disease: An Updated Systematic Review and Network Meta-Analysis</a:t>
            </a:r>
            <a:endParaRPr/>
          </a:p>
        </p:txBody>
      </p:sp>
      <p:grpSp>
        <p:nvGrpSpPr>
          <p:cNvPr id="506" name="Google Shape;506;p21"/>
          <p:cNvGrpSpPr/>
          <p:nvPr/>
        </p:nvGrpSpPr>
        <p:grpSpPr>
          <a:xfrm>
            <a:off x="838200" y="1560569"/>
            <a:ext cx="10515600" cy="4555440"/>
            <a:chOff x="0" y="60953"/>
            <a:chExt cx="10515600" cy="4555440"/>
          </a:xfrm>
        </p:grpSpPr>
        <p:sp>
          <p:nvSpPr>
            <p:cNvPr id="507" name="Google Shape;507;p21"/>
            <p:cNvSpPr/>
            <p:nvPr/>
          </p:nvSpPr>
          <p:spPr>
            <a:xfrm>
              <a:off x="0" y="297113"/>
              <a:ext cx="10515600" cy="403200"/>
            </a:xfrm>
            <a:prstGeom prst="rect">
              <a:avLst/>
            </a:prstGeom>
            <a:solidFill>
              <a:schemeClr val="lt1">
                <a:alpha val="89803"/>
              </a:schemeClr>
            </a:solidFill>
            <a:ln cap="flat" cmpd="sng" w="9525">
              <a:solidFill>
                <a:srgbClr val="C9462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1"/>
            <p:cNvSpPr/>
            <p:nvPr/>
          </p:nvSpPr>
          <p:spPr>
            <a:xfrm>
              <a:off x="525780" y="60953"/>
              <a:ext cx="7360920" cy="472320"/>
            </a:xfrm>
            <a:prstGeom prst="roundRect">
              <a:avLst>
                <a:gd fmla="val 16667" name="adj"/>
              </a:avLst>
            </a:prstGeom>
            <a:gradFill>
              <a:gsLst>
                <a:gs pos="0">
                  <a:srgbClr val="E6A49D"/>
                </a:gs>
                <a:gs pos="50000">
                  <a:srgbClr val="E19790"/>
                </a:gs>
                <a:gs pos="100000">
                  <a:srgbClr val="E2847B"/>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1"/>
            <p:cNvSpPr txBox="1"/>
            <p:nvPr/>
          </p:nvSpPr>
          <p:spPr>
            <a:xfrm>
              <a:off x="548837" y="84010"/>
              <a:ext cx="7314806" cy="426206"/>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Patients with CKD or a history of kidney transplantation</a:t>
              </a:r>
              <a:endParaRPr/>
            </a:p>
          </p:txBody>
        </p:sp>
        <p:sp>
          <p:nvSpPr>
            <p:cNvPr id="510" name="Google Shape;510;p21"/>
            <p:cNvSpPr/>
            <p:nvPr/>
          </p:nvSpPr>
          <p:spPr>
            <a:xfrm>
              <a:off x="0" y="1022873"/>
              <a:ext cx="10515600" cy="403200"/>
            </a:xfrm>
            <a:prstGeom prst="rect">
              <a:avLst/>
            </a:prstGeom>
            <a:solidFill>
              <a:schemeClr val="lt1">
                <a:alpha val="89803"/>
              </a:schemeClr>
            </a:solidFill>
            <a:ln cap="flat" cmpd="sng" w="9525">
              <a:solidFill>
                <a:srgbClr val="CC5C2A"/>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1"/>
            <p:cNvSpPr/>
            <p:nvPr/>
          </p:nvSpPr>
          <p:spPr>
            <a:xfrm>
              <a:off x="525780" y="786713"/>
              <a:ext cx="7360920" cy="472320"/>
            </a:xfrm>
            <a:prstGeom prst="roundRect">
              <a:avLst>
                <a:gd fmla="val 16667" name="adj"/>
              </a:avLst>
            </a:prstGeom>
            <a:gradFill>
              <a:gsLst>
                <a:gs pos="0">
                  <a:srgbClr val="E6AC9E"/>
                </a:gs>
                <a:gs pos="50000">
                  <a:srgbClr val="E29F90"/>
                </a:gs>
                <a:gs pos="100000">
                  <a:srgbClr val="E28F7B"/>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1"/>
            <p:cNvSpPr txBox="1"/>
            <p:nvPr/>
          </p:nvSpPr>
          <p:spPr>
            <a:xfrm>
              <a:off x="548837" y="809770"/>
              <a:ext cx="7314806" cy="426206"/>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17 studies with data from 10,214 patients who had stage 2-5 CKD, were receiving dialysis, or had a history of kidney transplantation</a:t>
              </a:r>
              <a:endParaRPr/>
            </a:p>
          </p:txBody>
        </p:sp>
        <p:sp>
          <p:nvSpPr>
            <p:cNvPr id="513" name="Google Shape;513;p21"/>
            <p:cNvSpPr/>
            <p:nvPr/>
          </p:nvSpPr>
          <p:spPr>
            <a:xfrm>
              <a:off x="0" y="1748633"/>
              <a:ext cx="10515600" cy="1411200"/>
            </a:xfrm>
            <a:prstGeom prst="rect">
              <a:avLst/>
            </a:prstGeom>
            <a:solidFill>
              <a:schemeClr val="lt1">
                <a:alpha val="89803"/>
              </a:schemeClr>
            </a:solidFill>
            <a:ln cap="flat" cmpd="sng" w="9525">
              <a:solidFill>
                <a:srgbClr val="D1732A"/>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1"/>
            <p:cNvSpPr txBox="1"/>
            <p:nvPr/>
          </p:nvSpPr>
          <p:spPr>
            <a:xfrm>
              <a:off x="0" y="1748633"/>
              <a:ext cx="10515600" cy="1411200"/>
            </a:xfrm>
            <a:prstGeom prst="rect">
              <a:avLst/>
            </a:prstGeom>
            <a:noFill/>
            <a:ln>
              <a:noFill/>
            </a:ln>
          </p:spPr>
          <p:txBody>
            <a:bodyPr anchorCtr="0" anchor="t" bIns="113775" lIns="816125" spcFirstLastPara="1" rIns="816125" wrap="square" tIns="333225">
              <a:noAutofit/>
            </a:bodyPr>
            <a:lstStyle/>
            <a:p>
              <a:pPr indent="-171450" lvl="1" marL="171450" marR="0" rtl="0" algn="l">
                <a:lnSpc>
                  <a:spcPct val="90000"/>
                </a:lnSpc>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Teriparatide: odds ratio (OR) = 0.19, 95% confidence interval (CI): 0.10-0.35</a:t>
              </a:r>
              <a:endParaRPr/>
            </a:p>
            <a:p>
              <a:pPr indent="-171450" lvl="1" marL="171450" marR="0" rtl="0" algn="l">
                <a:lnSpc>
                  <a:spcPct val="90000"/>
                </a:lnSpc>
                <a:spcBef>
                  <a:spcPts val="24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Denosumab: OR = 0.40, 95% CI: 0.27-0.58</a:t>
              </a:r>
              <a:endParaRPr/>
            </a:p>
            <a:p>
              <a:pPr indent="-171450" lvl="1" marL="171450" marR="0" rtl="0" algn="l">
                <a:lnSpc>
                  <a:spcPct val="90000"/>
                </a:lnSpc>
                <a:spcBef>
                  <a:spcPts val="24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Alendronate: OR = 0.61, 95% CI: 0.40-0.92</a:t>
              </a:r>
              <a:endParaRPr/>
            </a:p>
            <a:p>
              <a:pPr indent="-171450" lvl="1" marL="171450" marR="0" rtl="0" algn="l">
                <a:lnSpc>
                  <a:spcPct val="90000"/>
                </a:lnSpc>
                <a:spcBef>
                  <a:spcPts val="24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Raloxifene: OR = 0.52, 95% CI: 0.41-0.67]</a:t>
              </a:r>
              <a:endParaRPr/>
            </a:p>
          </p:txBody>
        </p:sp>
        <p:sp>
          <p:nvSpPr>
            <p:cNvPr id="515" name="Google Shape;515;p21"/>
            <p:cNvSpPr/>
            <p:nvPr/>
          </p:nvSpPr>
          <p:spPr>
            <a:xfrm>
              <a:off x="525780" y="1512473"/>
              <a:ext cx="7360920" cy="472320"/>
            </a:xfrm>
            <a:prstGeom prst="roundRect">
              <a:avLst>
                <a:gd fmla="val 16667" name="adj"/>
              </a:avLst>
            </a:prstGeom>
            <a:gradFill>
              <a:gsLst>
                <a:gs pos="0">
                  <a:srgbClr val="E7B69F"/>
                </a:gs>
                <a:gs pos="50000">
                  <a:srgbClr val="E3AA91"/>
                </a:gs>
                <a:gs pos="100000">
                  <a:srgbClr val="E39D7C"/>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1"/>
            <p:cNvSpPr txBox="1"/>
            <p:nvPr/>
          </p:nvSpPr>
          <p:spPr>
            <a:xfrm>
              <a:off x="548837" y="1535530"/>
              <a:ext cx="7314806" cy="426206"/>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Reduced risk of fractures vs placebo</a:t>
              </a:r>
              <a:endParaRPr/>
            </a:p>
          </p:txBody>
        </p:sp>
        <p:sp>
          <p:nvSpPr>
            <p:cNvPr id="517" name="Google Shape;517;p21"/>
            <p:cNvSpPr/>
            <p:nvPr/>
          </p:nvSpPr>
          <p:spPr>
            <a:xfrm>
              <a:off x="0" y="3482393"/>
              <a:ext cx="10515600" cy="1134000"/>
            </a:xfrm>
            <a:prstGeom prst="rect">
              <a:avLst/>
            </a:prstGeom>
            <a:solidFill>
              <a:schemeClr val="lt1">
                <a:alpha val="89803"/>
              </a:schemeClr>
            </a:solidFill>
            <a:ln cap="flat" cmpd="sng" w="9525">
              <a:solidFill>
                <a:srgbClr val="D58B2B"/>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1"/>
            <p:cNvSpPr txBox="1"/>
            <p:nvPr/>
          </p:nvSpPr>
          <p:spPr>
            <a:xfrm>
              <a:off x="0" y="3482393"/>
              <a:ext cx="10515600" cy="1134000"/>
            </a:xfrm>
            <a:prstGeom prst="rect">
              <a:avLst/>
            </a:prstGeom>
            <a:noFill/>
            <a:ln>
              <a:noFill/>
            </a:ln>
          </p:spPr>
          <p:txBody>
            <a:bodyPr anchorCtr="0" anchor="t" bIns="113775" lIns="816125" spcFirstLastPara="1" rIns="816125" wrap="square" tIns="333225">
              <a:noAutofit/>
            </a:bodyPr>
            <a:lstStyle/>
            <a:p>
              <a:pPr indent="-171450" lvl="1" marL="171450" marR="0" rtl="0" algn="l">
                <a:lnSpc>
                  <a:spcPct val="90000"/>
                </a:lnSpc>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Teriparatide ranked the highest for improvement in vertebral bone mineral density (BMD) (SUCRA = 97.8%)</a:t>
              </a:r>
              <a:endParaRPr/>
            </a:p>
            <a:p>
              <a:pPr indent="-171450" lvl="1" marL="171450" marR="0" rtl="0" algn="l">
                <a:lnSpc>
                  <a:spcPct val="90000"/>
                </a:lnSpc>
                <a:spcBef>
                  <a:spcPts val="24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Denosumab ranked the highest for improvement in femoral neck BMD (SUCRA = 88.3%).</a:t>
              </a:r>
              <a:endParaRPr/>
            </a:p>
          </p:txBody>
        </p:sp>
        <p:sp>
          <p:nvSpPr>
            <p:cNvPr id="519" name="Google Shape;519;p21"/>
            <p:cNvSpPr/>
            <p:nvPr/>
          </p:nvSpPr>
          <p:spPr>
            <a:xfrm>
              <a:off x="525780" y="3246233"/>
              <a:ext cx="7360920" cy="472320"/>
            </a:xfrm>
            <a:prstGeom prst="roundRect">
              <a:avLst>
                <a:gd fmla="val 16667" name="adj"/>
              </a:avLst>
            </a:prstGeom>
            <a:gradFill>
              <a:gsLst>
                <a:gs pos="0">
                  <a:srgbClr val="E8C0A0"/>
                </a:gs>
                <a:gs pos="50000">
                  <a:srgbClr val="E4B691"/>
                </a:gs>
                <a:gs pos="100000">
                  <a:srgbClr val="E5AC7D"/>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1"/>
            <p:cNvSpPr txBox="1"/>
            <p:nvPr/>
          </p:nvSpPr>
          <p:spPr>
            <a:xfrm>
              <a:off x="548837" y="3269290"/>
              <a:ext cx="7314806" cy="426206"/>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Rank probability and the surface under the cumulative ranking (SUCRA) values </a:t>
              </a:r>
              <a:endParaRPr/>
            </a:p>
          </p:txBody>
        </p:sp>
      </p:grpSp>
      <p:sp>
        <p:nvSpPr>
          <p:cNvPr id="521" name="Google Shape;521;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
        <p:nvSpPr>
          <p:cNvPr id="522" name="Google Shape;522;p21"/>
          <p:cNvSpPr txBox="1"/>
          <p:nvPr/>
        </p:nvSpPr>
        <p:spPr>
          <a:xfrm>
            <a:off x="0" y="6464365"/>
            <a:ext cx="9671858"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Chia-Hsien Chen et al., Front Pharmacol. 2022 Feb 11;13:822178</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26" name="Shape 526"/>
        <p:cNvGrpSpPr/>
        <p:nvPr/>
      </p:nvGrpSpPr>
      <p:grpSpPr>
        <a:xfrm>
          <a:off x="0" y="0"/>
          <a:ext cx="0" cy="0"/>
          <a:chOff x="0" y="0"/>
          <a:chExt cx="0" cy="0"/>
        </a:xfrm>
      </p:grpSpPr>
      <p:sp>
        <p:nvSpPr>
          <p:cNvPr id="527" name="Google Shape;527;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528" name="Google Shape;528;p22"/>
          <p:cNvPicPr preferRelativeResize="0"/>
          <p:nvPr/>
        </p:nvPicPr>
        <p:blipFill rotWithShape="1">
          <a:blip r:embed="rId3">
            <a:alphaModFix/>
          </a:blip>
          <a:srcRect b="22896" l="22500" r="31545" t="27382"/>
          <a:stretch/>
        </p:blipFill>
        <p:spPr>
          <a:xfrm>
            <a:off x="238991" y="1254924"/>
            <a:ext cx="7577417" cy="4609408"/>
          </a:xfrm>
          <a:prstGeom prst="rect">
            <a:avLst/>
          </a:prstGeom>
          <a:noFill/>
          <a:ln>
            <a:noFill/>
          </a:ln>
        </p:spPr>
      </p:pic>
      <p:sp>
        <p:nvSpPr>
          <p:cNvPr id="529" name="Google Shape;529;p22"/>
          <p:cNvSpPr txBox="1"/>
          <p:nvPr/>
        </p:nvSpPr>
        <p:spPr>
          <a:xfrm>
            <a:off x="8011391" y="2178349"/>
            <a:ext cx="3941618" cy="258532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Forest plots of relative risk of vertebral or clinical fractures of seven drugs for the treatment of osteoporosis compared with placebo in patients with chronic kidney disease or underwent kidney transplantation. Abbreviation: CKD, Chronic Kidney Disease; KTR, Kidney Transplant Recipients</a:t>
            </a:r>
            <a:endParaRPr/>
          </a:p>
        </p:txBody>
      </p:sp>
      <p:sp>
        <p:nvSpPr>
          <p:cNvPr id="530" name="Google Shape;530;p22"/>
          <p:cNvSpPr txBox="1"/>
          <p:nvPr/>
        </p:nvSpPr>
        <p:spPr>
          <a:xfrm>
            <a:off x="0" y="6464365"/>
            <a:ext cx="9671858"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Chia-Hsien Chen et al., Front Pharmacol. 2022 Feb 11;13:822178</a:t>
            </a:r>
            <a:endParaRPr/>
          </a:p>
        </p:txBody>
      </p:sp>
      <p:sp>
        <p:nvSpPr>
          <p:cNvPr id="531" name="Google Shape;531;p22"/>
          <p:cNvSpPr txBox="1"/>
          <p:nvPr/>
        </p:nvSpPr>
        <p:spPr>
          <a:xfrm>
            <a:off x="238991" y="62878"/>
            <a:ext cx="11517580"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00"/>
              </a:buClr>
              <a:buSzPts val="2400"/>
              <a:buFont typeface="Arial"/>
              <a:buNone/>
            </a:pPr>
            <a:r>
              <a:rPr b="0" i="0" lang="en-US" sz="2400" u="none" cap="none" strike="noStrike">
                <a:solidFill>
                  <a:srgbClr val="FFFF00"/>
                </a:solidFill>
                <a:latin typeface="Arial"/>
                <a:ea typeface="Arial"/>
                <a:cs typeface="Arial"/>
                <a:sym typeface="Arial"/>
              </a:rPr>
              <a:t>Teriparatide and denosumab seem to be the most effective treatments for preventing bone loss and reducing the risk of fracture in network comparison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35" name="Shape 535"/>
        <p:cNvGrpSpPr/>
        <p:nvPr/>
      </p:nvGrpSpPr>
      <p:grpSpPr>
        <a:xfrm>
          <a:off x="0" y="0"/>
          <a:ext cx="0" cy="0"/>
          <a:chOff x="0" y="0"/>
          <a:chExt cx="0" cy="0"/>
        </a:xfrm>
      </p:grpSpPr>
      <p:pic>
        <p:nvPicPr>
          <p:cNvPr id="536" name="Google Shape;536;p23"/>
          <p:cNvPicPr preferRelativeResize="0"/>
          <p:nvPr/>
        </p:nvPicPr>
        <p:blipFill rotWithShape="1">
          <a:blip r:embed="rId3">
            <a:alphaModFix/>
          </a:blip>
          <a:srcRect b="47568" l="6875" r="34916" t="24641"/>
          <a:stretch/>
        </p:blipFill>
        <p:spPr>
          <a:xfrm>
            <a:off x="1716667" y="222222"/>
            <a:ext cx="8758665" cy="2112763"/>
          </a:xfrm>
          <a:prstGeom prst="rect">
            <a:avLst/>
          </a:prstGeom>
          <a:noFill/>
          <a:ln>
            <a:noFill/>
          </a:ln>
        </p:spPr>
      </p:pic>
      <p:pic>
        <p:nvPicPr>
          <p:cNvPr id="537" name="Google Shape;537;p23"/>
          <p:cNvPicPr preferRelativeResize="0"/>
          <p:nvPr/>
        </p:nvPicPr>
        <p:blipFill rotWithShape="1">
          <a:blip r:embed="rId4">
            <a:alphaModFix/>
          </a:blip>
          <a:srcRect b="18629" l="8389" r="38221" t="28917"/>
          <a:stretch/>
        </p:blipFill>
        <p:spPr>
          <a:xfrm>
            <a:off x="1977924" y="2472118"/>
            <a:ext cx="7753904" cy="410179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42" name="Shape 542"/>
        <p:cNvGrpSpPr/>
        <p:nvPr/>
      </p:nvGrpSpPr>
      <p:grpSpPr>
        <a:xfrm>
          <a:off x="0" y="0"/>
          <a:ext cx="0" cy="0"/>
          <a:chOff x="0" y="0"/>
          <a:chExt cx="0" cy="0"/>
        </a:xfrm>
      </p:grpSpPr>
      <p:sp>
        <p:nvSpPr>
          <p:cNvPr id="543" name="Google Shape;543;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Prior to using antiresorptive medications in CKD… KDIGO recommendations 2017</a:t>
            </a:r>
            <a:endParaRPr/>
          </a:p>
        </p:txBody>
      </p:sp>
      <p:grpSp>
        <p:nvGrpSpPr>
          <p:cNvPr id="544" name="Google Shape;544;p24"/>
          <p:cNvGrpSpPr/>
          <p:nvPr/>
        </p:nvGrpSpPr>
        <p:grpSpPr>
          <a:xfrm>
            <a:off x="838199" y="1827749"/>
            <a:ext cx="10515599" cy="4347088"/>
            <a:chOff x="0" y="2124"/>
            <a:chExt cx="10515599" cy="4347088"/>
          </a:xfrm>
        </p:grpSpPr>
        <p:cxnSp>
          <p:nvCxnSpPr>
            <p:cNvPr id="545" name="Google Shape;545;p24"/>
            <p:cNvCxnSpPr/>
            <p:nvPr/>
          </p:nvCxnSpPr>
          <p:spPr>
            <a:xfrm>
              <a:off x="0" y="2124"/>
              <a:ext cx="10515599"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546" name="Google Shape;546;p24"/>
            <p:cNvSpPr/>
            <p:nvPr/>
          </p:nvSpPr>
          <p:spPr>
            <a:xfrm>
              <a:off x="0" y="2124"/>
              <a:ext cx="10515599" cy="144902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4"/>
            <p:cNvSpPr txBox="1"/>
            <p:nvPr/>
          </p:nvSpPr>
          <p:spPr>
            <a:xfrm>
              <a:off x="0" y="2124"/>
              <a:ext cx="10515599" cy="1449029"/>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rgbClr val="FFFF00"/>
                </a:buClr>
                <a:buSzPts val="2000"/>
                <a:buFont typeface="Arial"/>
                <a:buNone/>
              </a:pPr>
              <a:r>
                <a:rPr b="1" i="0" lang="en-US" sz="2000" u="none" cap="none" strike="noStrike">
                  <a:solidFill>
                    <a:srgbClr val="FFFF00"/>
                  </a:solidFill>
                  <a:latin typeface="Arial"/>
                  <a:ea typeface="Arial"/>
                  <a:cs typeface="Arial"/>
                  <a:sym typeface="Arial"/>
                </a:rPr>
                <a:t>CKD stage 1–3 disease</a:t>
              </a:r>
              <a:endParaRPr/>
            </a:p>
          </p:txBody>
        </p:sp>
        <p:cxnSp>
          <p:nvCxnSpPr>
            <p:cNvPr id="548" name="Google Shape;548;p24"/>
            <p:cNvCxnSpPr/>
            <p:nvPr/>
          </p:nvCxnSpPr>
          <p:spPr>
            <a:xfrm>
              <a:off x="0" y="1451154"/>
              <a:ext cx="10515599"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549" name="Google Shape;549;p24"/>
            <p:cNvSpPr/>
            <p:nvPr/>
          </p:nvSpPr>
          <p:spPr>
            <a:xfrm>
              <a:off x="0" y="1451154"/>
              <a:ext cx="10515599" cy="144902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4"/>
            <p:cNvSpPr txBox="1"/>
            <p:nvPr/>
          </p:nvSpPr>
          <p:spPr>
            <a:xfrm>
              <a:off x="0" y="1451154"/>
              <a:ext cx="10515599" cy="1449029"/>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Recommend measuring baseline serum calcium, phosphate, PTH, alkaline phosphatase (ALP), and 25 hydroxyvitamin D (25-OHD) as a start</a:t>
              </a:r>
              <a:endParaRPr/>
            </a:p>
          </p:txBody>
        </p:sp>
        <p:cxnSp>
          <p:nvCxnSpPr>
            <p:cNvPr id="551" name="Google Shape;551;p24"/>
            <p:cNvCxnSpPr/>
            <p:nvPr/>
          </p:nvCxnSpPr>
          <p:spPr>
            <a:xfrm>
              <a:off x="0" y="2900183"/>
              <a:ext cx="10515599"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552" name="Google Shape;552;p24"/>
            <p:cNvSpPr/>
            <p:nvPr/>
          </p:nvSpPr>
          <p:spPr>
            <a:xfrm>
              <a:off x="0" y="2900183"/>
              <a:ext cx="10515599" cy="144902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4"/>
            <p:cNvSpPr txBox="1"/>
            <p:nvPr/>
          </p:nvSpPr>
          <p:spPr>
            <a:xfrm>
              <a:off x="0" y="2900183"/>
              <a:ext cx="10515599" cy="1449029"/>
            </a:xfrm>
            <a:prstGeom prst="rect">
              <a:avLst/>
            </a:prstGeom>
            <a:noFill/>
            <a:ln>
              <a:noFill/>
            </a:ln>
          </p:spPr>
          <p:txBody>
            <a:bodyPr anchorCtr="0" anchor="t"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If values are normal , antiresorptive medications as per usual osteoporosis guidelines.</a:t>
              </a:r>
              <a:endParaRPr/>
            </a:p>
          </p:txBody>
        </p:sp>
      </p:grpSp>
      <p:sp>
        <p:nvSpPr>
          <p:cNvPr id="554" name="Google Shape;554;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
        <p:nvSpPr>
          <p:cNvPr id="555" name="Google Shape;555;p24"/>
          <p:cNvSpPr txBox="1"/>
          <p:nvPr/>
        </p:nvSpPr>
        <p:spPr>
          <a:xfrm>
            <a:off x="319312" y="6125517"/>
            <a:ext cx="11292114"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Ketteler M, Block GA, Evenepoel P et al (2017) Executive summary of the 2017 KDIGO chronic kidney disease–mineral and bone disorder (CKD-MBD) guideline update: what’s changed and why it matters. Kidney Int 92:26–36. https:// doi. org/ 10. 1016/j. kint. 2017. 04. 006</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60" name="Shape 560"/>
        <p:cNvGrpSpPr/>
        <p:nvPr/>
      </p:nvGrpSpPr>
      <p:grpSpPr>
        <a:xfrm>
          <a:off x="0" y="0"/>
          <a:ext cx="0" cy="0"/>
          <a:chOff x="0" y="0"/>
          <a:chExt cx="0" cy="0"/>
        </a:xfrm>
      </p:grpSpPr>
      <p:sp>
        <p:nvSpPr>
          <p:cNvPr id="561" name="Google Shape;561;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Prior to using antiresorptive medications in CKD… KDIGO recommendations </a:t>
            </a:r>
            <a:endParaRPr/>
          </a:p>
        </p:txBody>
      </p:sp>
      <p:grpSp>
        <p:nvGrpSpPr>
          <p:cNvPr id="562" name="Google Shape;562;p25"/>
          <p:cNvGrpSpPr/>
          <p:nvPr/>
        </p:nvGrpSpPr>
        <p:grpSpPr>
          <a:xfrm>
            <a:off x="846575" y="1691766"/>
            <a:ext cx="10705676" cy="4349181"/>
            <a:chOff x="8376" y="1078"/>
            <a:chExt cx="10705676" cy="4349181"/>
          </a:xfrm>
        </p:grpSpPr>
        <p:sp>
          <p:nvSpPr>
            <p:cNvPr id="563" name="Google Shape;563;p25"/>
            <p:cNvSpPr/>
            <p:nvPr/>
          </p:nvSpPr>
          <p:spPr>
            <a:xfrm>
              <a:off x="8376" y="1078"/>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txBox="1"/>
            <p:nvPr/>
          </p:nvSpPr>
          <p:spPr>
            <a:xfrm>
              <a:off x="8376" y="1078"/>
              <a:ext cx="3345523" cy="2007314"/>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rgbClr val="FF0000"/>
                </a:buClr>
                <a:buSzPts val="1800"/>
                <a:buFont typeface="Arial"/>
                <a:buNone/>
              </a:pPr>
              <a:r>
                <a:rPr b="0" i="0" lang="en-US" sz="1800" u="none" cap="none" strike="noStrike">
                  <a:solidFill>
                    <a:srgbClr val="FF0000"/>
                  </a:solidFill>
                  <a:latin typeface="Arial"/>
                  <a:ea typeface="Arial"/>
                  <a:cs typeface="Arial"/>
                  <a:sym typeface="Arial"/>
                </a:rPr>
                <a:t>CKD stage 4–5 disease (i.e., eGFR &lt; 30 ml/min/1.73 m2) and those using dialysis</a:t>
              </a:r>
              <a:endParaRPr/>
            </a:p>
          </p:txBody>
        </p:sp>
        <p:sp>
          <p:nvSpPr>
            <p:cNvPr id="565" name="Google Shape;565;p25"/>
            <p:cNvSpPr/>
            <p:nvPr/>
          </p:nvSpPr>
          <p:spPr>
            <a:xfrm>
              <a:off x="3688453" y="1078"/>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txBox="1"/>
            <p:nvPr/>
          </p:nvSpPr>
          <p:spPr>
            <a:xfrm>
              <a:off x="3688453" y="1078"/>
              <a:ext cx="3345523" cy="2007314"/>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Although recommendations are not guided by high-quality evidence, KDIGO suggests, that if baseline  serum calcium, phosphate, PTH, and 25-OHD are abnormal,  the following might be considered</a:t>
              </a:r>
              <a:endParaRPr/>
            </a:p>
          </p:txBody>
        </p:sp>
        <p:sp>
          <p:nvSpPr>
            <p:cNvPr id="567" name="Google Shape;567;p25"/>
            <p:cNvSpPr/>
            <p:nvPr/>
          </p:nvSpPr>
          <p:spPr>
            <a:xfrm>
              <a:off x="7368529" y="1078"/>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txBox="1"/>
            <p:nvPr/>
          </p:nvSpPr>
          <p:spPr>
            <a:xfrm>
              <a:off x="7368529" y="1078"/>
              <a:ext cx="3345523" cy="2007314"/>
            </a:xfrm>
            <a:prstGeom prst="rect">
              <a:avLst/>
            </a:prstGeom>
            <a:noFill/>
            <a:ln>
              <a:noFill/>
            </a:ln>
          </p:spPr>
          <p:txBody>
            <a:bodyPr anchorCtr="0" anchor="t"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Hyperphosphatemia </a:t>
              </a:r>
              <a:endParaRPr/>
            </a:p>
            <a:p>
              <a:pPr indent="-114300" lvl="1" marL="114300" marR="0" rtl="0" algn="l">
                <a:lnSpc>
                  <a:spcPct val="90000"/>
                </a:lnSpc>
                <a:spcBef>
                  <a:spcPts val="49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Mild hyperphosphatemia, one can reduce dietary phosphate</a:t>
              </a:r>
              <a:endParaRPr/>
            </a:p>
            <a:p>
              <a:pPr indent="-114300" lvl="1" marL="114300" marR="0" rtl="0" algn="l">
                <a:lnSpc>
                  <a:spcPct val="90000"/>
                </a:lnSpc>
                <a:spcBef>
                  <a:spcPts val="21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If resistant, phosphate binders can be considered</a:t>
              </a:r>
              <a:endParaRPr/>
            </a:p>
            <a:p>
              <a:pPr indent="-114300" lvl="1" marL="114300" marR="0" rtl="0" algn="l">
                <a:lnSpc>
                  <a:spcPct val="90000"/>
                </a:lnSpc>
                <a:spcBef>
                  <a:spcPts val="21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In CKD stage 5, dialytic removal of phosphate can be used</a:t>
              </a:r>
              <a:endParaRPr/>
            </a:p>
          </p:txBody>
        </p:sp>
        <p:sp>
          <p:nvSpPr>
            <p:cNvPr id="569" name="Google Shape;569;p25"/>
            <p:cNvSpPr/>
            <p:nvPr/>
          </p:nvSpPr>
          <p:spPr>
            <a:xfrm>
              <a:off x="8376" y="2342945"/>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txBox="1"/>
            <p:nvPr/>
          </p:nvSpPr>
          <p:spPr>
            <a:xfrm>
              <a:off x="8376" y="2342945"/>
              <a:ext cx="3345523" cy="2007314"/>
            </a:xfrm>
            <a:prstGeom prst="rect">
              <a:avLst/>
            </a:prstGeom>
            <a:noFill/>
            <a:ln>
              <a:noFill/>
            </a:ln>
          </p:spPr>
          <p:txBody>
            <a:bodyPr anchorCtr="0" anchor="t"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Hypocalcemia </a:t>
              </a:r>
              <a:endParaRPr/>
            </a:p>
            <a:p>
              <a:pPr indent="-114300" lvl="1" marL="114300" marR="0" rtl="0" algn="l">
                <a:lnSpc>
                  <a:spcPct val="90000"/>
                </a:lnSpc>
                <a:spcBef>
                  <a:spcPts val="49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Serum calcium should be maintained within the reference range, which is typically 2.15–2.60 mmol/L corrected for serum albumin. </a:t>
              </a:r>
              <a:endParaRPr/>
            </a:p>
            <a:p>
              <a:pPr indent="-114300" lvl="1" marL="114300" marR="0" rtl="0" algn="l">
                <a:lnSpc>
                  <a:spcPct val="90000"/>
                </a:lnSpc>
                <a:spcBef>
                  <a:spcPts val="21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For those using dialysis, dialysate calcium concentrations of 2.5–3.0mEq/L can also be used</a:t>
              </a:r>
              <a:endParaRPr/>
            </a:p>
          </p:txBody>
        </p:sp>
        <p:sp>
          <p:nvSpPr>
            <p:cNvPr id="571" name="Google Shape;571;p25"/>
            <p:cNvSpPr/>
            <p:nvPr/>
          </p:nvSpPr>
          <p:spPr>
            <a:xfrm>
              <a:off x="3688453" y="2342945"/>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txBox="1"/>
            <p:nvPr/>
          </p:nvSpPr>
          <p:spPr>
            <a:xfrm>
              <a:off x="3688453" y="2342945"/>
              <a:ext cx="3345523" cy="2007314"/>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Vitamin D</a:t>
              </a:r>
              <a:endParaRPr/>
            </a:p>
          </p:txBody>
        </p:sp>
        <p:sp>
          <p:nvSpPr>
            <p:cNvPr id="573" name="Google Shape;573;p25"/>
            <p:cNvSpPr/>
            <p:nvPr/>
          </p:nvSpPr>
          <p:spPr>
            <a:xfrm>
              <a:off x="7368529" y="2342945"/>
              <a:ext cx="3345523" cy="2007314"/>
            </a:xfrm>
            <a:prstGeom prst="rect">
              <a:avLst/>
            </a:prstGeom>
            <a:solidFill>
              <a:schemeClr val="lt1"/>
            </a:solidFill>
            <a:ln cap="flat" cmpd="sng" w="12700">
              <a:solidFill>
                <a:srgbClr val="B53E2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txBox="1"/>
            <p:nvPr/>
          </p:nvSpPr>
          <p:spPr>
            <a:xfrm>
              <a:off x="7368529" y="2342945"/>
              <a:ext cx="3345523" cy="2007314"/>
            </a:xfrm>
            <a:prstGeom prst="rect">
              <a:avLst/>
            </a:prstGeom>
            <a:noFill/>
            <a:ln>
              <a:noFill/>
            </a:ln>
          </p:spPr>
          <p:txBody>
            <a:bodyPr anchorCtr="0" anchor="t" bIns="53325" lIns="53325" spcFirstLastPara="1" rIns="53325" wrap="square" tIns="53325">
              <a:noAutofit/>
            </a:bodyPr>
            <a:lstStyle/>
            <a:p>
              <a:pPr indent="0" lvl="0" marL="0" marR="0" rtl="0" algn="l">
                <a:lnSpc>
                  <a:spcPct val="9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Hyperparathyroidism</a:t>
              </a:r>
              <a:endParaRPr/>
            </a:p>
            <a:p>
              <a:pPr indent="-114300" lvl="1" marL="114300" marR="0" rtl="0" algn="l">
                <a:lnSpc>
                  <a:spcPct val="90000"/>
                </a:lnSpc>
                <a:spcBef>
                  <a:spcPts val="490"/>
                </a:spcBef>
                <a:spcAft>
                  <a:spcPts val="0"/>
                </a:spcAft>
                <a:buClr>
                  <a:schemeClr val="lt1"/>
                </a:buClr>
                <a:buSzPts val="1400"/>
                <a:buFont typeface="Arial"/>
                <a:buChar char="•"/>
              </a:pPr>
              <a:r>
                <a:rPr b="0" i="0" lang="en-US" sz="1400" u="none" cap="none" strike="noStrike">
                  <a:solidFill>
                    <a:schemeClr val="lt1"/>
                  </a:solidFill>
                  <a:latin typeface="Arial"/>
                  <a:ea typeface="Arial"/>
                  <a:cs typeface="Arial"/>
                  <a:sym typeface="Arial"/>
                </a:rPr>
                <a:t>If PTH remains out of target despite correction of hypocalcemia, hyperphosphatemia, and use of vitamin D analogs, calcimimetics followed by parathyroidectomy might be considered</a:t>
              </a:r>
              <a:endParaRPr/>
            </a:p>
          </p:txBody>
        </p:sp>
      </p:grpSp>
      <p:sp>
        <p:nvSpPr>
          <p:cNvPr id="575" name="Google Shape;57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
        <p:nvSpPr>
          <p:cNvPr id="576" name="Google Shape;576;p25"/>
          <p:cNvSpPr txBox="1"/>
          <p:nvPr/>
        </p:nvSpPr>
        <p:spPr>
          <a:xfrm>
            <a:off x="268515" y="6155942"/>
            <a:ext cx="11292114"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Ketteler M, Block GA, Evenepoel P et al (2017) Executive summary of the 2017 KDIGO chronic kidney disease–mineral and bone disorder (CKD-MBD) guideline update: what’s changed and why it matters. Kidney Int 92:26–36. https:// doi. org/ 10. 1016/j. kint. 2017. 04. 006</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Prior to using antiresorptive medications in CKD ….Bone biopsy and adynamic bone disease </a:t>
            </a:r>
            <a:endParaRPr/>
          </a:p>
        </p:txBody>
      </p:sp>
      <p:sp>
        <p:nvSpPr>
          <p:cNvPr id="582" name="Google Shape;582;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n-US" sz="2000"/>
              <a:t>Gold standard for diagnosis of underlying CKD-MBD</a:t>
            </a:r>
            <a:endParaRPr/>
          </a:p>
          <a:p>
            <a:pPr indent="-228600" lvl="0" marL="228600" rtl="0" algn="l">
              <a:lnSpc>
                <a:spcPct val="90000"/>
              </a:lnSpc>
              <a:spcBef>
                <a:spcPts val="1000"/>
              </a:spcBef>
              <a:spcAft>
                <a:spcPts val="0"/>
              </a:spcAft>
              <a:buClr>
                <a:schemeClr val="lt1"/>
              </a:buClr>
              <a:buSzPts val="2000"/>
              <a:buChar char="•"/>
            </a:pPr>
            <a:r>
              <a:rPr lang="en-US" sz="2000"/>
              <a:t>Suggested particularly in those with CKD stage 3a–5D</a:t>
            </a:r>
            <a:endParaRPr/>
          </a:p>
          <a:p>
            <a:pPr indent="-228600" lvl="0" marL="228600" rtl="0" algn="l">
              <a:lnSpc>
                <a:spcPct val="90000"/>
              </a:lnSpc>
              <a:spcBef>
                <a:spcPts val="1000"/>
              </a:spcBef>
              <a:spcAft>
                <a:spcPts val="0"/>
              </a:spcAft>
              <a:buClr>
                <a:schemeClr val="lt1"/>
              </a:buClr>
              <a:buSzPts val="2000"/>
              <a:buChar char="•"/>
            </a:pPr>
            <a:r>
              <a:rPr lang="en-US" sz="2000"/>
              <a:t>2017 update to the KDIGO guidelines emphasize that antiresorptive therapy should not be withheld for bone biopsy. </a:t>
            </a:r>
            <a:endParaRPr/>
          </a:p>
          <a:p>
            <a:pPr indent="-228600" lvl="0" marL="228600" rtl="0" algn="l">
              <a:lnSpc>
                <a:spcPct val="90000"/>
              </a:lnSpc>
              <a:spcBef>
                <a:spcPts val="1000"/>
              </a:spcBef>
              <a:spcAft>
                <a:spcPts val="0"/>
              </a:spcAft>
              <a:buClr>
                <a:schemeClr val="lt1"/>
              </a:buClr>
              <a:buSzPts val="2000"/>
              <a:buChar char="•"/>
            </a:pPr>
            <a:r>
              <a:rPr lang="en-US" sz="2000"/>
              <a:t>This is because bone biopsy is invasive, expensive, and often not available in clinical practice.</a:t>
            </a:r>
            <a:endParaRPr/>
          </a:p>
        </p:txBody>
      </p:sp>
      <p:sp>
        <p:nvSpPr>
          <p:cNvPr id="583" name="Google Shape;583;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n-US" sz="2000"/>
              <a:t>Important subtype of CKD-MBD to rule out before considering antiresorptive medications is adynamic bone disease</a:t>
            </a:r>
            <a:endParaRPr/>
          </a:p>
          <a:p>
            <a:pPr indent="-228600" lvl="0" marL="228600" rtl="0" algn="l">
              <a:lnSpc>
                <a:spcPct val="90000"/>
              </a:lnSpc>
              <a:spcBef>
                <a:spcPts val="1000"/>
              </a:spcBef>
              <a:spcAft>
                <a:spcPts val="0"/>
              </a:spcAft>
              <a:buClr>
                <a:schemeClr val="lt1"/>
              </a:buClr>
              <a:buSzPts val="2000"/>
              <a:buChar char="•"/>
            </a:pPr>
            <a:r>
              <a:rPr lang="en-US" sz="2000"/>
              <a:t>In the absence of bone biopsy, a low normal PTH, ALP, and bone-specific (bs) ALP is suggestive of adynamic bone disease in those using dialysis</a:t>
            </a:r>
            <a:endParaRPr/>
          </a:p>
          <a:p>
            <a:pPr indent="-228600" lvl="0" marL="228600" rtl="0" algn="l">
              <a:lnSpc>
                <a:spcPct val="90000"/>
              </a:lnSpc>
              <a:spcBef>
                <a:spcPts val="1000"/>
              </a:spcBef>
              <a:spcAft>
                <a:spcPts val="0"/>
              </a:spcAft>
              <a:buClr>
                <a:schemeClr val="lt1"/>
              </a:buClr>
              <a:buSzPts val="2000"/>
              <a:buChar char="•"/>
            </a:pPr>
            <a:r>
              <a:rPr lang="en-US" sz="2000"/>
              <a:t>Hemodialysis (HD) patients (in whom adynamic bone disease is particularly prevalent), bs- ALP &lt; 20 μg/L (0.02 U/L) and PTH &lt; 200 ng/L (21 pmol/L) had 100% sensitivity, 100% specificity, 100% PPV, and 84% NPV for adynamic bone disease [25]. </a:t>
            </a:r>
            <a:endParaRPr/>
          </a:p>
          <a:p>
            <a:pPr indent="-101600" lvl="0" marL="228600" rtl="0" algn="l">
              <a:lnSpc>
                <a:spcPct val="90000"/>
              </a:lnSpc>
              <a:spcBef>
                <a:spcPts val="1000"/>
              </a:spcBef>
              <a:spcAft>
                <a:spcPts val="0"/>
              </a:spcAft>
              <a:buClr>
                <a:schemeClr val="lt1"/>
              </a:buClr>
              <a:buSzPts val="2000"/>
              <a:buNone/>
            </a:pPr>
            <a:r>
              <a:t/>
            </a:r>
            <a:endParaRPr sz="2000"/>
          </a:p>
        </p:txBody>
      </p:sp>
      <p:sp>
        <p:nvSpPr>
          <p:cNvPr id="584" name="Google Shape;58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85" name="Google Shape;585;p26"/>
          <p:cNvSpPr txBox="1"/>
          <p:nvPr/>
        </p:nvSpPr>
        <p:spPr>
          <a:xfrm>
            <a:off x="213102" y="6488668"/>
            <a:ext cx="609858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lt1"/>
                </a:solidFill>
                <a:latin typeface="Arial"/>
                <a:ea typeface="Arial"/>
                <a:cs typeface="Arial"/>
                <a:sym typeface="Arial"/>
              </a:rPr>
              <a:t>Archives of Osteoporosis (2021) 16:116</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2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Prior to using antiresorptive medications in CKD ….Bone biopsy and adynamic bone disease </a:t>
            </a:r>
            <a:endParaRPr/>
          </a:p>
        </p:txBody>
      </p:sp>
      <p:sp>
        <p:nvSpPr>
          <p:cNvPr id="591" name="Google Shape;591;p2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2000"/>
              <a:buNone/>
            </a:pPr>
            <a:r>
              <a:rPr lang="en-US" sz="2000"/>
              <a:t>The use of antiresorptive medications in adynamic bone disease might worsen bone health [26].</a:t>
            </a:r>
            <a:endParaRPr/>
          </a:p>
        </p:txBody>
      </p:sp>
      <p:sp>
        <p:nvSpPr>
          <p:cNvPr id="592" name="Google Shape;592;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93" name="Google Shape;593;p27"/>
          <p:cNvSpPr txBox="1"/>
          <p:nvPr/>
        </p:nvSpPr>
        <p:spPr>
          <a:xfrm>
            <a:off x="43912" y="6446521"/>
            <a:ext cx="9938288"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Amerling R, Blood Purif 29:293–299. https:// doi. org/ 10. 1159/ 00027 6666</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97" name="Shape 597"/>
        <p:cNvGrpSpPr/>
        <p:nvPr/>
      </p:nvGrpSpPr>
      <p:grpSpPr>
        <a:xfrm>
          <a:off x="0" y="0"/>
          <a:ext cx="0" cy="0"/>
          <a:chOff x="0" y="0"/>
          <a:chExt cx="0" cy="0"/>
        </a:xfrm>
      </p:grpSpPr>
      <p:sp>
        <p:nvSpPr>
          <p:cNvPr id="598" name="Google Shape;598;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Treatment of bone with bisphosphonate</a:t>
            </a:r>
            <a:br>
              <a:rPr lang="en-US" sz="2800">
                <a:solidFill>
                  <a:srgbClr val="FFFF00"/>
                </a:solidFill>
              </a:rPr>
            </a:br>
            <a:endParaRPr sz="2800">
              <a:solidFill>
                <a:srgbClr val="FFFF00"/>
              </a:solidFill>
            </a:endParaRPr>
          </a:p>
        </p:txBody>
      </p:sp>
      <p:grpSp>
        <p:nvGrpSpPr>
          <p:cNvPr id="599" name="Google Shape;599;p28"/>
          <p:cNvGrpSpPr/>
          <p:nvPr/>
        </p:nvGrpSpPr>
        <p:grpSpPr>
          <a:xfrm>
            <a:off x="838200" y="1502229"/>
            <a:ext cx="10515600" cy="4678434"/>
            <a:chOff x="0" y="0"/>
            <a:chExt cx="10515600" cy="4678434"/>
          </a:xfrm>
        </p:grpSpPr>
        <p:cxnSp>
          <p:nvCxnSpPr>
            <p:cNvPr id="600" name="Google Shape;600;p28"/>
            <p:cNvCxnSpPr/>
            <p:nvPr/>
          </p:nvCxnSpPr>
          <p:spPr>
            <a:xfrm>
              <a:off x="0" y="0"/>
              <a:ext cx="10515600" cy="0"/>
            </a:xfrm>
            <a:prstGeom prst="straightConnector1">
              <a:avLst/>
            </a:prstGeom>
            <a:solidFill>
              <a:schemeClr val="dk2"/>
            </a:solidFill>
            <a:ln cap="flat" cmpd="sng" w="12700">
              <a:solidFill>
                <a:schemeClr val="dk2"/>
              </a:solidFill>
              <a:prstDash val="solid"/>
              <a:miter lim="800000"/>
              <a:headEnd len="sm" w="sm" type="none"/>
              <a:tailEnd len="sm" w="sm" type="none"/>
            </a:ln>
          </p:spPr>
        </p:cxnSp>
        <p:sp>
          <p:nvSpPr>
            <p:cNvPr id="601" name="Google Shape;601;p28"/>
            <p:cNvSpPr/>
            <p:nvPr/>
          </p:nvSpPr>
          <p:spPr>
            <a:xfrm>
              <a:off x="0" y="0"/>
              <a:ext cx="10515600" cy="233921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txBox="1"/>
            <p:nvPr/>
          </p:nvSpPr>
          <p:spPr>
            <a:xfrm>
              <a:off x="0" y="0"/>
              <a:ext cx="10515600" cy="2339217"/>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lang="en-US" sz="2400">
                  <a:solidFill>
                    <a:schemeClr val="lt1"/>
                  </a:solidFill>
                  <a:latin typeface="Arial"/>
                  <a:ea typeface="Arial"/>
                  <a:cs typeface="Arial"/>
                  <a:sym typeface="Arial"/>
                </a:rPr>
                <a:t>4.3.1: In patients with </a:t>
              </a:r>
              <a:r>
                <a:rPr lang="en-US" sz="2400">
                  <a:solidFill>
                    <a:srgbClr val="FFFF00"/>
                  </a:solidFill>
                  <a:latin typeface="Arial"/>
                  <a:ea typeface="Arial"/>
                  <a:cs typeface="Arial"/>
                  <a:sym typeface="Arial"/>
                </a:rPr>
                <a:t>CKD G1–G2 with osteoporosis </a:t>
              </a:r>
              <a:r>
                <a:rPr lang="en-US" sz="2400">
                  <a:solidFill>
                    <a:schemeClr val="lt1"/>
                  </a:solidFill>
                  <a:latin typeface="Arial"/>
                  <a:ea typeface="Arial"/>
                  <a:cs typeface="Arial"/>
                  <a:sym typeface="Arial"/>
                </a:rPr>
                <a:t>and/or high risk of fracture, as identified by </a:t>
              </a:r>
              <a:r>
                <a:rPr lang="en-US" sz="2400">
                  <a:solidFill>
                    <a:srgbClr val="FFFF00"/>
                  </a:solidFill>
                  <a:latin typeface="Arial"/>
                  <a:ea typeface="Arial"/>
                  <a:cs typeface="Arial"/>
                  <a:sym typeface="Arial"/>
                </a:rPr>
                <a:t>World Health Organization criteria</a:t>
              </a:r>
              <a:r>
                <a:rPr lang="en-US" sz="2400">
                  <a:solidFill>
                    <a:schemeClr val="lt1"/>
                  </a:solidFill>
                  <a:latin typeface="Arial"/>
                  <a:ea typeface="Arial"/>
                  <a:cs typeface="Arial"/>
                  <a:sym typeface="Arial"/>
                </a:rPr>
                <a:t>, we recommend </a:t>
              </a:r>
              <a:r>
                <a:rPr lang="en-US" sz="2400">
                  <a:solidFill>
                    <a:srgbClr val="FFFF00"/>
                  </a:solidFill>
                  <a:latin typeface="Arial"/>
                  <a:ea typeface="Arial"/>
                  <a:cs typeface="Arial"/>
                  <a:sym typeface="Arial"/>
                </a:rPr>
                <a:t>management as for the general population </a:t>
              </a:r>
              <a:r>
                <a:rPr lang="en-US" sz="2400">
                  <a:solidFill>
                    <a:schemeClr val="lt1"/>
                  </a:solidFill>
                  <a:latin typeface="Arial"/>
                  <a:ea typeface="Arial"/>
                  <a:cs typeface="Arial"/>
                  <a:sym typeface="Arial"/>
                </a:rPr>
                <a:t>(1A). </a:t>
              </a:r>
              <a:endParaRPr/>
            </a:p>
          </p:txBody>
        </p:sp>
        <p:cxnSp>
          <p:nvCxnSpPr>
            <p:cNvPr id="603" name="Google Shape;603;p28"/>
            <p:cNvCxnSpPr/>
            <p:nvPr/>
          </p:nvCxnSpPr>
          <p:spPr>
            <a:xfrm>
              <a:off x="0" y="2339217"/>
              <a:ext cx="10515600" cy="0"/>
            </a:xfrm>
            <a:prstGeom prst="straightConnector1">
              <a:avLst/>
            </a:prstGeom>
            <a:solidFill>
              <a:schemeClr val="dk2"/>
            </a:solidFill>
            <a:ln cap="flat" cmpd="sng" w="12700">
              <a:solidFill>
                <a:schemeClr val="dk2"/>
              </a:solidFill>
              <a:prstDash val="solid"/>
              <a:miter lim="800000"/>
              <a:headEnd len="sm" w="sm" type="none"/>
              <a:tailEnd len="sm" w="sm" type="none"/>
            </a:ln>
          </p:spPr>
        </p:cxnSp>
        <p:sp>
          <p:nvSpPr>
            <p:cNvPr id="604" name="Google Shape;604;p28"/>
            <p:cNvSpPr/>
            <p:nvPr/>
          </p:nvSpPr>
          <p:spPr>
            <a:xfrm>
              <a:off x="0" y="2339217"/>
              <a:ext cx="10515600" cy="233921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txBox="1"/>
            <p:nvPr/>
          </p:nvSpPr>
          <p:spPr>
            <a:xfrm>
              <a:off x="0" y="2339217"/>
              <a:ext cx="10515600" cy="2339217"/>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Arial"/>
                <a:buNone/>
              </a:pPr>
              <a:r>
                <a:rPr lang="en-US" sz="2400">
                  <a:solidFill>
                    <a:schemeClr val="lt1"/>
                  </a:solidFill>
                  <a:latin typeface="Arial"/>
                  <a:ea typeface="Arial"/>
                  <a:cs typeface="Arial"/>
                  <a:sym typeface="Arial"/>
                </a:rPr>
                <a:t>4.3.2: In patients with </a:t>
              </a:r>
              <a:r>
                <a:rPr lang="en-US" sz="2400">
                  <a:solidFill>
                    <a:srgbClr val="FFFF00"/>
                  </a:solidFill>
                  <a:latin typeface="Arial"/>
                  <a:ea typeface="Arial"/>
                  <a:cs typeface="Arial"/>
                  <a:sym typeface="Arial"/>
                </a:rPr>
                <a:t>CKD G3a–G3b with PTH in the normal range </a:t>
              </a:r>
              <a:r>
                <a:rPr lang="en-US" sz="2400">
                  <a:solidFill>
                    <a:schemeClr val="lt1"/>
                  </a:solidFill>
                  <a:latin typeface="Arial"/>
                  <a:ea typeface="Arial"/>
                  <a:cs typeface="Arial"/>
                  <a:sym typeface="Arial"/>
                </a:rPr>
                <a:t>and </a:t>
              </a:r>
              <a:r>
                <a:rPr lang="en-US" sz="2400">
                  <a:solidFill>
                    <a:srgbClr val="FFFF00"/>
                  </a:solidFill>
                  <a:latin typeface="Arial"/>
                  <a:ea typeface="Arial"/>
                  <a:cs typeface="Arial"/>
                  <a:sym typeface="Arial"/>
                </a:rPr>
                <a:t>osteoporosis and/or high risk of fracture</a:t>
              </a:r>
              <a:r>
                <a:rPr lang="en-US" sz="2400">
                  <a:solidFill>
                    <a:schemeClr val="lt1"/>
                  </a:solidFill>
                  <a:latin typeface="Arial"/>
                  <a:ea typeface="Arial"/>
                  <a:cs typeface="Arial"/>
                  <a:sym typeface="Arial"/>
                </a:rPr>
                <a:t>, as identified by World Health Organization criteria, we suggest treatment as for the general population (2B). </a:t>
              </a:r>
              <a:endParaRPr/>
            </a:p>
          </p:txBody>
        </p:sp>
      </p:grpSp>
      <p:sp>
        <p:nvSpPr>
          <p:cNvPr id="606" name="Google Shape;60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607" name="Google Shape;607;p28"/>
          <p:cNvPicPr preferRelativeResize="0"/>
          <p:nvPr/>
        </p:nvPicPr>
        <p:blipFill rotWithShape="1">
          <a:blip r:embed="rId3">
            <a:alphaModFix/>
          </a:blip>
          <a:srcRect b="60706" l="34366" r="11447" t="19634"/>
          <a:stretch/>
        </p:blipFill>
        <p:spPr>
          <a:xfrm>
            <a:off x="3106157" y="5206190"/>
            <a:ext cx="5979686" cy="133272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11" name="Shape 611"/>
        <p:cNvGrpSpPr/>
        <p:nvPr/>
      </p:nvGrpSpPr>
      <p:grpSpPr>
        <a:xfrm>
          <a:off x="0" y="0"/>
          <a:ext cx="0" cy="0"/>
          <a:chOff x="0" y="0"/>
          <a:chExt cx="0" cy="0"/>
        </a:xfrm>
      </p:grpSpPr>
      <p:sp>
        <p:nvSpPr>
          <p:cNvPr id="612" name="Google Shape;612;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613" name="Google Shape;613;p29"/>
          <p:cNvPicPr preferRelativeResize="0"/>
          <p:nvPr>
            <p:ph idx="4294967295" type="body"/>
          </p:nvPr>
        </p:nvPicPr>
        <p:blipFill rotWithShape="1">
          <a:blip r:embed="rId3">
            <a:alphaModFix/>
          </a:blip>
          <a:srcRect b="10829" l="25491" r="26843" t="24285"/>
          <a:stretch/>
        </p:blipFill>
        <p:spPr>
          <a:xfrm>
            <a:off x="1673817" y="136525"/>
            <a:ext cx="8148638" cy="6235700"/>
          </a:xfrm>
          <a:prstGeom prst="rect">
            <a:avLst/>
          </a:prstGeom>
          <a:noFill/>
          <a:ln>
            <a:noFill/>
          </a:ln>
        </p:spPr>
      </p:pic>
      <p:sp>
        <p:nvSpPr>
          <p:cNvPr id="614" name="Google Shape;614;p29"/>
          <p:cNvSpPr txBox="1"/>
          <p:nvPr/>
        </p:nvSpPr>
        <p:spPr>
          <a:xfrm>
            <a:off x="123466" y="6488668"/>
            <a:ext cx="609600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Osteoporos Int. 2021 Dec;32(12):2397-2405.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0" name="Shape 340"/>
        <p:cNvGrpSpPr/>
        <p:nvPr/>
      </p:nvGrpSpPr>
      <p:grpSpPr>
        <a:xfrm>
          <a:off x="0" y="0"/>
          <a:ext cx="0" cy="0"/>
          <a:chOff x="0" y="0"/>
          <a:chExt cx="0" cy="0"/>
        </a:xfrm>
      </p:grpSpPr>
      <p:sp>
        <p:nvSpPr>
          <p:cNvPr id="341" name="Google Shape;341;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342" name="Google Shape;342;p3"/>
          <p:cNvPicPr preferRelativeResize="0"/>
          <p:nvPr/>
        </p:nvPicPr>
        <p:blipFill rotWithShape="1">
          <a:blip r:embed="rId3">
            <a:alphaModFix/>
          </a:blip>
          <a:srcRect b="24592" l="42683" r="24590" t="33204"/>
          <a:stretch/>
        </p:blipFill>
        <p:spPr>
          <a:xfrm>
            <a:off x="123800" y="1639566"/>
            <a:ext cx="5053269" cy="3578867"/>
          </a:xfrm>
          <a:prstGeom prst="rect">
            <a:avLst/>
          </a:prstGeom>
          <a:noFill/>
          <a:ln>
            <a:noFill/>
          </a:ln>
        </p:spPr>
      </p:pic>
      <p:sp>
        <p:nvSpPr>
          <p:cNvPr id="343" name="Google Shape;343;p3"/>
          <p:cNvSpPr txBox="1"/>
          <p:nvPr/>
        </p:nvSpPr>
        <p:spPr>
          <a:xfrm>
            <a:off x="5300910" y="170041"/>
            <a:ext cx="6767290" cy="618630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Bone Remodeling. </a:t>
            </a:r>
            <a:endParaRPr/>
          </a:p>
          <a:p>
            <a:pPr indent="-285750" lvl="0" marL="285750" marR="0" rtl="0" algn="l">
              <a:lnSpc>
                <a:spcPct val="100000"/>
              </a:lnSpc>
              <a:spcBef>
                <a:spcPts val="0"/>
              </a:spcBef>
              <a:spcAft>
                <a:spcPts val="0"/>
              </a:spcAft>
              <a:buClr>
                <a:srgbClr val="FFFFFF"/>
              </a:buClr>
              <a:buSzPts val="1800"/>
              <a:buFont typeface="Arial"/>
              <a:buChar char="•"/>
            </a:pPr>
            <a:r>
              <a:rPr b="0" i="0" lang="en-US" sz="1800" u="none" cap="none" strike="noStrike">
                <a:solidFill>
                  <a:srgbClr val="FFFFFF"/>
                </a:solidFill>
                <a:latin typeface="Arial"/>
                <a:ea typeface="Arial"/>
                <a:cs typeface="Arial"/>
                <a:sym typeface="Arial"/>
              </a:rPr>
              <a:t>In physiologic condition, bone is continuously renewed through the coordinated process of bone resorption by osteoclasts and bone formation by osteoblasts</a:t>
            </a:r>
            <a:endParaRPr/>
          </a:p>
          <a:p>
            <a:pPr indent="-285750" lvl="0" marL="285750" marR="0" rtl="0" algn="l">
              <a:lnSpc>
                <a:spcPct val="100000"/>
              </a:lnSpc>
              <a:spcBef>
                <a:spcPts val="0"/>
              </a:spcBef>
              <a:spcAft>
                <a:spcPts val="0"/>
              </a:spcAft>
              <a:buClr>
                <a:srgbClr val="FFFFFF"/>
              </a:buClr>
              <a:buSzPts val="1800"/>
              <a:buFont typeface="Arial"/>
              <a:buChar char="•"/>
            </a:pPr>
            <a:r>
              <a:rPr b="0" i="0" lang="en-US" sz="1800" u="none" cap="none" strike="noStrike">
                <a:solidFill>
                  <a:srgbClr val="FFFFFF"/>
                </a:solidFill>
                <a:latin typeface="Arial"/>
                <a:ea typeface="Arial"/>
                <a:cs typeface="Arial"/>
                <a:sym typeface="Arial"/>
              </a:rPr>
              <a:t> </a:t>
            </a:r>
            <a:endParaRPr/>
          </a:p>
          <a:p>
            <a:pPr indent="-285750" lvl="0" marL="285750" marR="0" rtl="0" algn="l">
              <a:lnSpc>
                <a:spcPct val="100000"/>
              </a:lnSpc>
              <a:spcBef>
                <a:spcPts val="0"/>
              </a:spcBef>
              <a:spcAft>
                <a:spcPts val="0"/>
              </a:spcAft>
              <a:buClr>
                <a:srgbClr val="FFFF00"/>
              </a:buClr>
              <a:buSzPts val="1800"/>
              <a:buFont typeface="Arial"/>
              <a:buChar char="•"/>
            </a:pPr>
            <a:r>
              <a:rPr b="0" i="0" lang="en-US" sz="1800" u="none" cap="none" strike="noStrike">
                <a:solidFill>
                  <a:srgbClr val="FFFF00"/>
                </a:solidFill>
                <a:latin typeface="Arial"/>
                <a:ea typeface="Arial"/>
                <a:cs typeface="Arial"/>
                <a:sym typeface="Arial"/>
              </a:rPr>
              <a:t>Receptor activator of NF‑κB ligand (RANKL) and osteoprotegerin (OPG), both produced by osteoblasts, are the key regulators of bone remodeling</a:t>
            </a:r>
            <a:endParaRPr b="0" i="0" sz="1800" u="none" cap="none" strike="noStrike">
              <a:solidFill>
                <a:srgbClr val="FFFF00"/>
              </a:solidFill>
              <a:latin typeface="Arial"/>
              <a:ea typeface="Arial"/>
              <a:cs typeface="Arial"/>
              <a:sym typeface="Arial"/>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00"/>
              </a:solidFill>
              <a:latin typeface="Arial"/>
              <a:ea typeface="Arial"/>
              <a:cs typeface="Arial"/>
              <a:sym typeface="Arial"/>
            </a:endParaRPr>
          </a:p>
          <a:p>
            <a:pPr indent="-285750" lvl="0" marL="285750" marR="0" rtl="0" algn="l">
              <a:lnSpc>
                <a:spcPct val="100000"/>
              </a:lnSpc>
              <a:spcBef>
                <a:spcPts val="0"/>
              </a:spcBef>
              <a:spcAft>
                <a:spcPts val="0"/>
              </a:spcAft>
              <a:buClr>
                <a:srgbClr val="FFFFFF"/>
              </a:buClr>
              <a:buSzPts val="1800"/>
              <a:buFont typeface="Arial"/>
              <a:buChar char="•"/>
            </a:pPr>
            <a:r>
              <a:rPr b="0" i="0" lang="en-US" sz="1800" u="none" cap="none" strike="noStrike">
                <a:solidFill>
                  <a:srgbClr val="FFFFFF"/>
                </a:solidFill>
                <a:latin typeface="Arial"/>
                <a:ea typeface="Arial"/>
                <a:cs typeface="Arial"/>
                <a:sym typeface="Arial"/>
              </a:rPr>
              <a:t>RANK-L promotes the differentiation of osteoclasts’ precursor (OCs precursor) and pre-osteoclasts (Pre-OCs) in mature osteoclasts. </a:t>
            </a: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285750" lvl="0" marL="285750" marR="0" rtl="0" algn="l">
              <a:lnSpc>
                <a:spcPct val="100000"/>
              </a:lnSpc>
              <a:spcBef>
                <a:spcPts val="0"/>
              </a:spcBef>
              <a:spcAft>
                <a:spcPts val="0"/>
              </a:spcAft>
              <a:buClr>
                <a:srgbClr val="FFFF00"/>
              </a:buClr>
              <a:buSzPts val="1800"/>
              <a:buFont typeface="Arial"/>
              <a:buChar char="•"/>
            </a:pPr>
            <a:r>
              <a:rPr b="0" i="0" lang="en-US" sz="1800" u="none" cap="none" strike="noStrike">
                <a:solidFill>
                  <a:srgbClr val="FFFF00"/>
                </a:solidFill>
                <a:latin typeface="Arial"/>
                <a:ea typeface="Arial"/>
                <a:cs typeface="Arial"/>
                <a:sym typeface="Arial"/>
              </a:rPr>
              <a:t>OPG, a high affinity ligand of RANK-L, acts as a soluble inhibitor of RANK-L thus reducing osteoclasts differentiation. </a:t>
            </a: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00"/>
              </a:solidFill>
              <a:latin typeface="Arial"/>
              <a:ea typeface="Arial"/>
              <a:cs typeface="Arial"/>
              <a:sym typeface="Arial"/>
            </a:endParaRPr>
          </a:p>
          <a:p>
            <a:pPr indent="-285750" lvl="0" marL="285750" marR="0" rtl="0" algn="l">
              <a:lnSpc>
                <a:spcPct val="100000"/>
              </a:lnSpc>
              <a:spcBef>
                <a:spcPts val="0"/>
              </a:spcBef>
              <a:spcAft>
                <a:spcPts val="0"/>
              </a:spcAft>
              <a:buClr>
                <a:srgbClr val="FFFFFF"/>
              </a:buClr>
              <a:buSzPts val="1800"/>
              <a:buFont typeface="Arial"/>
              <a:buChar char="•"/>
            </a:pPr>
            <a:r>
              <a:rPr b="0" i="0" lang="en-US" sz="1800" u="none" cap="none" strike="noStrike">
                <a:solidFill>
                  <a:srgbClr val="FFFFFF"/>
                </a:solidFill>
                <a:latin typeface="Arial"/>
                <a:ea typeface="Arial"/>
                <a:cs typeface="Arial"/>
                <a:sym typeface="Arial"/>
              </a:rPr>
              <a:t>Osteocytes regulate bone turnover by secreting sclerostin (Scl). </a:t>
            </a:r>
            <a:endParaRPr/>
          </a:p>
          <a:p>
            <a:pPr indent="-171450" lvl="0" marL="28575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285750" lvl="0" marL="285750" marR="0" rtl="0" algn="l">
              <a:lnSpc>
                <a:spcPct val="100000"/>
              </a:lnSpc>
              <a:spcBef>
                <a:spcPts val="0"/>
              </a:spcBef>
              <a:spcAft>
                <a:spcPts val="0"/>
              </a:spcAft>
              <a:buClr>
                <a:srgbClr val="FFFF00"/>
              </a:buClr>
              <a:buSzPts val="1800"/>
              <a:buFont typeface="Arial"/>
              <a:buChar char="•"/>
            </a:pPr>
            <a:r>
              <a:rPr b="0" i="0" lang="en-US" sz="1800" u="none" cap="none" strike="noStrike">
                <a:solidFill>
                  <a:srgbClr val="FFFF00"/>
                </a:solidFill>
                <a:latin typeface="Arial"/>
                <a:ea typeface="Arial"/>
                <a:cs typeface="Arial"/>
                <a:sym typeface="Arial"/>
              </a:rPr>
              <a:t>Sclerostin reduces osteoblastogenesis promotes osteoblast and osteocyte apoptosis and, by inducing RANK-L synthesis, stimulates osteoclastogenesis</a:t>
            </a:r>
            <a:endParaRPr/>
          </a:p>
        </p:txBody>
      </p:sp>
      <p:sp>
        <p:nvSpPr>
          <p:cNvPr id="344" name="Google Shape;344;p3"/>
          <p:cNvSpPr txBox="1"/>
          <p:nvPr/>
        </p:nvSpPr>
        <p:spPr>
          <a:xfrm>
            <a:off x="0" y="6488335"/>
            <a:ext cx="60932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Arial"/>
                <a:ea typeface="Arial"/>
                <a:cs typeface="Arial"/>
                <a:sym typeface="Arial"/>
              </a:rPr>
              <a:t> J Nephrol. 2017 Oct;30(5):689-699</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18" name="Shape 618"/>
        <p:cNvGrpSpPr/>
        <p:nvPr/>
      </p:nvGrpSpPr>
      <p:grpSpPr>
        <a:xfrm>
          <a:off x="0" y="0"/>
          <a:ext cx="0" cy="0"/>
          <a:chOff x="0" y="0"/>
          <a:chExt cx="0" cy="0"/>
        </a:xfrm>
      </p:grpSpPr>
      <p:sp>
        <p:nvSpPr>
          <p:cNvPr id="619" name="Google Shape;61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620" name="Google Shape;620;p30"/>
          <p:cNvPicPr preferRelativeResize="0"/>
          <p:nvPr/>
        </p:nvPicPr>
        <p:blipFill rotWithShape="1">
          <a:blip r:embed="rId3">
            <a:alphaModFix/>
          </a:blip>
          <a:srcRect b="14013" l="47462" r="5299" t="16700"/>
          <a:stretch/>
        </p:blipFill>
        <p:spPr>
          <a:xfrm>
            <a:off x="2183643" y="136525"/>
            <a:ext cx="7299321" cy="6019346"/>
          </a:xfrm>
          <a:prstGeom prst="rect">
            <a:avLst/>
          </a:prstGeom>
          <a:noFill/>
          <a:ln>
            <a:noFill/>
          </a:ln>
        </p:spPr>
      </p:pic>
      <p:sp>
        <p:nvSpPr>
          <p:cNvPr id="621" name="Google Shape;621;p30"/>
          <p:cNvSpPr txBox="1"/>
          <p:nvPr/>
        </p:nvSpPr>
        <p:spPr>
          <a:xfrm>
            <a:off x="201385" y="6437510"/>
            <a:ext cx="622935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Arial"/>
                <a:ea typeface="Arial"/>
                <a:cs typeface="Arial"/>
                <a:sym typeface="Arial"/>
              </a:rPr>
              <a:t>Nephrol Dial Transplant . 2021 Jan 1;36(1):42-59.</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25" name="Shape 625"/>
        <p:cNvGrpSpPr/>
        <p:nvPr/>
      </p:nvGrpSpPr>
      <p:grpSpPr>
        <a:xfrm>
          <a:off x="0" y="0"/>
          <a:ext cx="0" cy="0"/>
          <a:chOff x="0" y="0"/>
          <a:chExt cx="0" cy="0"/>
        </a:xfrm>
      </p:grpSpPr>
      <p:sp>
        <p:nvSpPr>
          <p:cNvPr id="626" name="Google Shape;626;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Evaluation and treatment of kidney transplant bone disease </a:t>
            </a:r>
            <a:endParaRPr/>
          </a:p>
        </p:txBody>
      </p:sp>
      <p:grpSp>
        <p:nvGrpSpPr>
          <p:cNvPr id="627" name="Google Shape;627;p31"/>
          <p:cNvGrpSpPr/>
          <p:nvPr/>
        </p:nvGrpSpPr>
        <p:grpSpPr>
          <a:xfrm>
            <a:off x="838200" y="1689100"/>
            <a:ext cx="10515600" cy="4667249"/>
            <a:chOff x="0" y="0"/>
            <a:chExt cx="10515600" cy="4667249"/>
          </a:xfrm>
        </p:grpSpPr>
        <p:cxnSp>
          <p:nvCxnSpPr>
            <p:cNvPr id="628" name="Google Shape;628;p31"/>
            <p:cNvCxnSpPr/>
            <p:nvPr/>
          </p:nvCxnSpPr>
          <p:spPr>
            <a:xfrm>
              <a:off x="0" y="0"/>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29" name="Google Shape;629;p31"/>
            <p:cNvSpPr/>
            <p:nvPr/>
          </p:nvSpPr>
          <p:spPr>
            <a:xfrm>
              <a:off x="0" y="0"/>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1"/>
            <p:cNvSpPr txBox="1"/>
            <p:nvPr/>
          </p:nvSpPr>
          <p:spPr>
            <a:xfrm>
              <a:off x="0" y="0"/>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5.1: In patients in the immediate </a:t>
              </a:r>
              <a:r>
                <a:rPr lang="en-US" sz="1600">
                  <a:solidFill>
                    <a:srgbClr val="FFFF00"/>
                  </a:solidFill>
                  <a:latin typeface="Arial"/>
                  <a:ea typeface="Arial"/>
                  <a:cs typeface="Arial"/>
                  <a:sym typeface="Arial"/>
                </a:rPr>
                <a:t>post–kidney transplant period</a:t>
              </a:r>
              <a:r>
                <a:rPr lang="en-US" sz="1600">
                  <a:solidFill>
                    <a:schemeClr val="lt1"/>
                  </a:solidFill>
                  <a:latin typeface="Arial"/>
                  <a:ea typeface="Arial"/>
                  <a:cs typeface="Arial"/>
                  <a:sym typeface="Arial"/>
                </a:rPr>
                <a:t>, we recommend measuring </a:t>
              </a:r>
              <a:r>
                <a:rPr lang="en-US" sz="1600">
                  <a:solidFill>
                    <a:srgbClr val="FFFF00"/>
                  </a:solidFill>
                  <a:latin typeface="Arial"/>
                  <a:ea typeface="Arial"/>
                  <a:cs typeface="Arial"/>
                  <a:sym typeface="Arial"/>
                </a:rPr>
                <a:t>serum calcium and phosphate at least weekly, until stable </a:t>
              </a:r>
              <a:r>
                <a:rPr lang="en-US" sz="1600">
                  <a:solidFill>
                    <a:schemeClr val="lt1"/>
                  </a:solidFill>
                  <a:latin typeface="Arial"/>
                  <a:ea typeface="Arial"/>
                  <a:cs typeface="Arial"/>
                  <a:sym typeface="Arial"/>
                </a:rPr>
                <a:t>(1B). </a:t>
              </a:r>
              <a:endParaRPr/>
            </a:p>
          </p:txBody>
        </p:sp>
        <p:cxnSp>
          <p:nvCxnSpPr>
            <p:cNvPr id="631" name="Google Shape;631;p31"/>
            <p:cNvCxnSpPr/>
            <p:nvPr/>
          </p:nvCxnSpPr>
          <p:spPr>
            <a:xfrm>
              <a:off x="0" y="583406"/>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32" name="Google Shape;632;p31"/>
            <p:cNvSpPr/>
            <p:nvPr/>
          </p:nvSpPr>
          <p:spPr>
            <a:xfrm>
              <a:off x="0" y="583406"/>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1"/>
            <p:cNvSpPr txBox="1"/>
            <p:nvPr/>
          </p:nvSpPr>
          <p:spPr>
            <a:xfrm>
              <a:off x="0" y="583406"/>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Reasonable monitoring intervals would be:  </a:t>
              </a:r>
              <a:endParaRPr/>
            </a:p>
          </p:txBody>
        </p:sp>
        <p:cxnSp>
          <p:nvCxnSpPr>
            <p:cNvPr id="634" name="Google Shape;634;p31"/>
            <p:cNvCxnSpPr/>
            <p:nvPr/>
          </p:nvCxnSpPr>
          <p:spPr>
            <a:xfrm>
              <a:off x="0" y="1166812"/>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35" name="Google Shape;635;p31"/>
            <p:cNvSpPr/>
            <p:nvPr/>
          </p:nvSpPr>
          <p:spPr>
            <a:xfrm>
              <a:off x="0" y="1166812"/>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1"/>
            <p:cNvSpPr txBox="1"/>
            <p:nvPr/>
          </p:nvSpPr>
          <p:spPr>
            <a:xfrm>
              <a:off x="0" y="1166812"/>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In </a:t>
              </a:r>
              <a:r>
                <a:rPr lang="en-US" sz="1600">
                  <a:solidFill>
                    <a:srgbClr val="FFFF00"/>
                  </a:solidFill>
                  <a:latin typeface="Arial"/>
                  <a:ea typeface="Arial"/>
                  <a:cs typeface="Arial"/>
                  <a:sym typeface="Arial"/>
                </a:rPr>
                <a:t>CKD G1T–G3bT</a:t>
              </a:r>
              <a:r>
                <a:rPr lang="en-US" sz="1600">
                  <a:solidFill>
                    <a:schemeClr val="lt1"/>
                  </a:solidFill>
                  <a:latin typeface="Arial"/>
                  <a:ea typeface="Arial"/>
                  <a:cs typeface="Arial"/>
                  <a:sym typeface="Arial"/>
                </a:rPr>
                <a:t>, for serum </a:t>
              </a:r>
              <a:r>
                <a:rPr lang="en-US" sz="1600">
                  <a:solidFill>
                    <a:srgbClr val="FFFF00"/>
                  </a:solidFill>
                  <a:latin typeface="Arial"/>
                  <a:ea typeface="Arial"/>
                  <a:cs typeface="Arial"/>
                  <a:sym typeface="Arial"/>
                </a:rPr>
                <a:t>calcium and phosphate, every 6–12 months</a:t>
              </a:r>
              <a:r>
                <a:rPr lang="en-US" sz="1600">
                  <a:solidFill>
                    <a:schemeClr val="lt1"/>
                  </a:solidFill>
                  <a:latin typeface="Arial"/>
                  <a:ea typeface="Arial"/>
                  <a:cs typeface="Arial"/>
                  <a:sym typeface="Arial"/>
                </a:rPr>
                <a:t>; and for </a:t>
              </a:r>
              <a:r>
                <a:rPr lang="en-US" sz="1600">
                  <a:solidFill>
                    <a:srgbClr val="FFFF00"/>
                  </a:solidFill>
                  <a:latin typeface="Arial"/>
                  <a:ea typeface="Arial"/>
                  <a:cs typeface="Arial"/>
                  <a:sym typeface="Arial"/>
                </a:rPr>
                <a:t>PTH, once</a:t>
              </a:r>
              <a:r>
                <a:rPr lang="en-US" sz="1600">
                  <a:solidFill>
                    <a:schemeClr val="lt1"/>
                  </a:solidFill>
                  <a:latin typeface="Arial"/>
                  <a:ea typeface="Arial"/>
                  <a:cs typeface="Arial"/>
                  <a:sym typeface="Arial"/>
                </a:rPr>
                <a:t>, with subsequent intervals depending on baseline level and CKD progression.  </a:t>
              </a:r>
              <a:endParaRPr sz="1600">
                <a:solidFill>
                  <a:schemeClr val="lt1"/>
                </a:solidFill>
                <a:latin typeface="Arial"/>
                <a:ea typeface="Arial"/>
                <a:cs typeface="Arial"/>
                <a:sym typeface="Arial"/>
              </a:endParaRPr>
            </a:p>
          </p:txBody>
        </p:sp>
        <p:cxnSp>
          <p:nvCxnSpPr>
            <p:cNvPr id="637" name="Google Shape;637;p31"/>
            <p:cNvCxnSpPr/>
            <p:nvPr/>
          </p:nvCxnSpPr>
          <p:spPr>
            <a:xfrm>
              <a:off x="0" y="1750218"/>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38" name="Google Shape;638;p31"/>
            <p:cNvSpPr/>
            <p:nvPr/>
          </p:nvSpPr>
          <p:spPr>
            <a:xfrm>
              <a:off x="0" y="1750218"/>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1"/>
            <p:cNvSpPr txBox="1"/>
            <p:nvPr/>
          </p:nvSpPr>
          <p:spPr>
            <a:xfrm>
              <a:off x="0" y="1750218"/>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In </a:t>
              </a:r>
              <a:r>
                <a:rPr lang="en-US" sz="1600">
                  <a:solidFill>
                    <a:srgbClr val="FFFF00"/>
                  </a:solidFill>
                  <a:latin typeface="Arial"/>
                  <a:ea typeface="Arial"/>
                  <a:cs typeface="Arial"/>
                  <a:sym typeface="Arial"/>
                </a:rPr>
                <a:t>CKD G4T</a:t>
              </a:r>
              <a:r>
                <a:rPr lang="en-US" sz="1600">
                  <a:solidFill>
                    <a:schemeClr val="lt1"/>
                  </a:solidFill>
                  <a:latin typeface="Arial"/>
                  <a:ea typeface="Arial"/>
                  <a:cs typeface="Arial"/>
                  <a:sym typeface="Arial"/>
                </a:rPr>
                <a:t>, for serum </a:t>
              </a:r>
              <a:r>
                <a:rPr lang="en-US" sz="1600">
                  <a:solidFill>
                    <a:srgbClr val="FFFF00"/>
                  </a:solidFill>
                  <a:latin typeface="Arial"/>
                  <a:ea typeface="Arial"/>
                  <a:cs typeface="Arial"/>
                  <a:sym typeface="Arial"/>
                </a:rPr>
                <a:t>calcium and phosphate, every 3–6 months; and for PTH, every 6–12 months</a:t>
              </a:r>
              <a:r>
                <a:rPr lang="en-US" sz="1600">
                  <a:solidFill>
                    <a:schemeClr val="lt1"/>
                  </a:solidFill>
                  <a:latin typeface="Arial"/>
                  <a:ea typeface="Arial"/>
                  <a:cs typeface="Arial"/>
                  <a:sym typeface="Arial"/>
                </a:rPr>
                <a:t>.  </a:t>
              </a:r>
              <a:endParaRPr sz="1600">
                <a:solidFill>
                  <a:schemeClr val="lt1"/>
                </a:solidFill>
                <a:latin typeface="Arial"/>
                <a:ea typeface="Arial"/>
                <a:cs typeface="Arial"/>
                <a:sym typeface="Arial"/>
              </a:endParaRPr>
            </a:p>
          </p:txBody>
        </p:sp>
        <p:cxnSp>
          <p:nvCxnSpPr>
            <p:cNvPr id="640" name="Google Shape;640;p31"/>
            <p:cNvCxnSpPr/>
            <p:nvPr/>
          </p:nvCxnSpPr>
          <p:spPr>
            <a:xfrm>
              <a:off x="0" y="2333624"/>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41" name="Google Shape;641;p31"/>
            <p:cNvSpPr/>
            <p:nvPr/>
          </p:nvSpPr>
          <p:spPr>
            <a:xfrm>
              <a:off x="0" y="2333624"/>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txBox="1"/>
            <p:nvPr/>
          </p:nvSpPr>
          <p:spPr>
            <a:xfrm>
              <a:off x="0" y="2333624"/>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In </a:t>
              </a:r>
              <a:r>
                <a:rPr lang="en-US" sz="1600">
                  <a:solidFill>
                    <a:srgbClr val="FFFF00"/>
                  </a:solidFill>
                  <a:latin typeface="Arial"/>
                  <a:ea typeface="Arial"/>
                  <a:cs typeface="Arial"/>
                  <a:sym typeface="Arial"/>
                </a:rPr>
                <a:t>CKD G5T</a:t>
              </a:r>
              <a:r>
                <a:rPr lang="en-US" sz="1600">
                  <a:solidFill>
                    <a:schemeClr val="lt1"/>
                  </a:solidFill>
                  <a:latin typeface="Arial"/>
                  <a:ea typeface="Arial"/>
                  <a:cs typeface="Arial"/>
                  <a:sym typeface="Arial"/>
                </a:rPr>
                <a:t>, for serum </a:t>
              </a:r>
              <a:r>
                <a:rPr lang="en-US" sz="1600">
                  <a:solidFill>
                    <a:srgbClr val="FFFF00"/>
                  </a:solidFill>
                  <a:latin typeface="Arial"/>
                  <a:ea typeface="Arial"/>
                  <a:cs typeface="Arial"/>
                  <a:sym typeface="Arial"/>
                </a:rPr>
                <a:t>calcium and phosphate, every 1–3 months</a:t>
              </a:r>
              <a:r>
                <a:rPr lang="en-US" sz="1600">
                  <a:solidFill>
                    <a:schemeClr val="lt1"/>
                  </a:solidFill>
                  <a:latin typeface="Arial"/>
                  <a:ea typeface="Arial"/>
                  <a:cs typeface="Arial"/>
                  <a:sym typeface="Arial"/>
                </a:rPr>
                <a:t>; and </a:t>
              </a:r>
              <a:r>
                <a:rPr lang="en-US" sz="1600">
                  <a:solidFill>
                    <a:srgbClr val="FFFF00"/>
                  </a:solidFill>
                  <a:latin typeface="Arial"/>
                  <a:ea typeface="Arial"/>
                  <a:cs typeface="Arial"/>
                  <a:sym typeface="Arial"/>
                </a:rPr>
                <a:t>for PTH, every 3–6 months</a:t>
              </a:r>
              <a:r>
                <a:rPr lang="en-US" sz="1600">
                  <a:solidFill>
                    <a:schemeClr val="lt1"/>
                  </a:solidFill>
                  <a:latin typeface="Arial"/>
                  <a:ea typeface="Arial"/>
                  <a:cs typeface="Arial"/>
                  <a:sym typeface="Arial"/>
                </a:rPr>
                <a:t>. </a:t>
              </a:r>
              <a:endParaRPr sz="1600">
                <a:solidFill>
                  <a:schemeClr val="lt1"/>
                </a:solidFill>
                <a:latin typeface="Arial"/>
                <a:ea typeface="Arial"/>
                <a:cs typeface="Arial"/>
                <a:sym typeface="Arial"/>
              </a:endParaRPr>
            </a:p>
          </p:txBody>
        </p:sp>
        <p:cxnSp>
          <p:nvCxnSpPr>
            <p:cNvPr id="643" name="Google Shape;643;p31"/>
            <p:cNvCxnSpPr/>
            <p:nvPr/>
          </p:nvCxnSpPr>
          <p:spPr>
            <a:xfrm>
              <a:off x="0" y="2917031"/>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44" name="Google Shape;644;p31"/>
            <p:cNvSpPr/>
            <p:nvPr/>
          </p:nvSpPr>
          <p:spPr>
            <a:xfrm>
              <a:off x="0" y="2917031"/>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1"/>
            <p:cNvSpPr txBox="1"/>
            <p:nvPr/>
          </p:nvSpPr>
          <p:spPr>
            <a:xfrm>
              <a:off x="0" y="2917031"/>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In CKD patients receiving treatments for CKDMBD, or in whom biochemical abnormalities are identified, it is reasonable to increase the frequency of measurements to monitor for efficacy and side effects (Not Graded). </a:t>
              </a:r>
              <a:endParaRPr/>
            </a:p>
          </p:txBody>
        </p:sp>
        <p:cxnSp>
          <p:nvCxnSpPr>
            <p:cNvPr id="646" name="Google Shape;646;p31"/>
            <p:cNvCxnSpPr/>
            <p:nvPr/>
          </p:nvCxnSpPr>
          <p:spPr>
            <a:xfrm>
              <a:off x="0" y="3500437"/>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47" name="Google Shape;647;p31"/>
            <p:cNvSpPr/>
            <p:nvPr/>
          </p:nvSpPr>
          <p:spPr>
            <a:xfrm>
              <a:off x="0" y="3500437"/>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1"/>
            <p:cNvSpPr txBox="1"/>
            <p:nvPr/>
          </p:nvSpPr>
          <p:spPr>
            <a:xfrm>
              <a:off x="0" y="3500437"/>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It is reasonable to manage these abnormalities as for patients with CKD G3a–G5  (Not Graded). </a:t>
              </a:r>
              <a:endParaRPr/>
            </a:p>
          </p:txBody>
        </p:sp>
        <p:cxnSp>
          <p:nvCxnSpPr>
            <p:cNvPr id="649" name="Google Shape;649;p31"/>
            <p:cNvCxnSpPr/>
            <p:nvPr/>
          </p:nvCxnSpPr>
          <p:spPr>
            <a:xfrm>
              <a:off x="0" y="4083843"/>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650" name="Google Shape;650;p31"/>
            <p:cNvSpPr/>
            <p:nvPr/>
          </p:nvSpPr>
          <p:spPr>
            <a:xfrm>
              <a:off x="0" y="4083843"/>
              <a:ext cx="10515600" cy="5834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1"/>
            <p:cNvSpPr txBox="1"/>
            <p:nvPr/>
          </p:nvSpPr>
          <p:spPr>
            <a:xfrm>
              <a:off x="0" y="4083843"/>
              <a:ext cx="10515600" cy="583406"/>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5.6: In patients in </a:t>
              </a:r>
              <a:r>
                <a:rPr lang="en-US" sz="1600">
                  <a:solidFill>
                    <a:srgbClr val="FFFF00"/>
                  </a:solidFill>
                  <a:latin typeface="Arial"/>
                  <a:ea typeface="Arial"/>
                  <a:cs typeface="Arial"/>
                  <a:sym typeface="Arial"/>
                </a:rPr>
                <a:t>the first 12 months after kidney transplant </a:t>
              </a:r>
              <a:r>
                <a:rPr lang="en-US" sz="1600">
                  <a:solidFill>
                    <a:schemeClr val="lt1"/>
                  </a:solidFill>
                  <a:latin typeface="Arial"/>
                  <a:ea typeface="Arial"/>
                  <a:cs typeface="Arial"/>
                  <a:sym typeface="Arial"/>
                </a:rPr>
                <a:t>with an estimated </a:t>
              </a:r>
              <a:r>
                <a:rPr lang="en-US" sz="1600">
                  <a:solidFill>
                    <a:srgbClr val="FFFF00"/>
                  </a:solidFill>
                  <a:latin typeface="Arial"/>
                  <a:ea typeface="Arial"/>
                  <a:cs typeface="Arial"/>
                  <a:sym typeface="Arial"/>
                </a:rPr>
                <a:t>glomerular filtration rate greater than approximately 30 ml/min/ 1.73 m2 and low BMD</a:t>
              </a:r>
              <a:r>
                <a:rPr lang="en-US" sz="1600">
                  <a:solidFill>
                    <a:schemeClr val="lt1"/>
                  </a:solidFill>
                  <a:latin typeface="Arial"/>
                  <a:ea typeface="Arial"/>
                  <a:cs typeface="Arial"/>
                  <a:sym typeface="Arial"/>
                </a:rPr>
                <a:t>, we suggest that treatment with </a:t>
              </a:r>
              <a:r>
                <a:rPr lang="en-US" sz="1600">
                  <a:solidFill>
                    <a:srgbClr val="FFFF00"/>
                  </a:solidFill>
                  <a:latin typeface="Arial"/>
                  <a:ea typeface="Arial"/>
                  <a:cs typeface="Arial"/>
                  <a:sym typeface="Arial"/>
                </a:rPr>
                <a:t>vitamin D, calcitriol/alfacalcidol, and/or antiresorptive agents be considered (2D)</a:t>
              </a:r>
              <a:endParaRPr/>
            </a:p>
            <a:p>
              <a:pPr indent="0" lvl="0" marL="0" marR="0" rtl="0" algn="l">
                <a:lnSpc>
                  <a:spcPct val="90000"/>
                </a:lnSpc>
                <a:spcBef>
                  <a:spcPts val="560"/>
                </a:spcBef>
                <a:spcAft>
                  <a:spcPts val="0"/>
                </a:spcAft>
                <a:buClr>
                  <a:srgbClr val="FFFF00"/>
                </a:buClr>
                <a:buSzPts val="1600"/>
                <a:buFont typeface="Arial"/>
                <a:buNone/>
              </a:pPr>
              <a:r>
                <a:rPr lang="en-US" sz="1600">
                  <a:solidFill>
                    <a:srgbClr val="FFFF00"/>
                  </a:solidFill>
                  <a:latin typeface="Arial"/>
                  <a:ea typeface="Arial"/>
                  <a:cs typeface="Arial"/>
                  <a:sym typeface="Arial"/>
                </a:rPr>
                <a:t>Insufficient data to guide on treatment after 12 months .  </a:t>
              </a:r>
              <a:endParaRPr/>
            </a:p>
          </p:txBody>
        </p:sp>
      </p:grpSp>
      <p:sp>
        <p:nvSpPr>
          <p:cNvPr id="652" name="Google Shape;652;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653" name="Google Shape;653;p31"/>
          <p:cNvPicPr preferRelativeResize="0"/>
          <p:nvPr/>
        </p:nvPicPr>
        <p:blipFill rotWithShape="1">
          <a:blip r:embed="rId3">
            <a:alphaModFix/>
          </a:blip>
          <a:srcRect b="60706" l="34366" r="11447" t="19634"/>
          <a:stretch/>
        </p:blipFill>
        <p:spPr>
          <a:xfrm>
            <a:off x="3840480" y="0"/>
            <a:ext cx="4048330" cy="90227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57" name="Shape 657"/>
        <p:cNvGrpSpPr/>
        <p:nvPr/>
      </p:nvGrpSpPr>
      <p:grpSpPr>
        <a:xfrm>
          <a:off x="0" y="0"/>
          <a:ext cx="0" cy="0"/>
          <a:chOff x="0" y="0"/>
          <a:chExt cx="0" cy="0"/>
        </a:xfrm>
      </p:grpSpPr>
      <p:sp>
        <p:nvSpPr>
          <p:cNvPr id="658" name="Google Shape;658;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659" name="Google Shape;659;p32"/>
          <p:cNvPicPr preferRelativeResize="0"/>
          <p:nvPr/>
        </p:nvPicPr>
        <p:blipFill rotWithShape="1">
          <a:blip r:embed="rId3">
            <a:alphaModFix/>
          </a:blip>
          <a:srcRect b="24665" l="35395" r="14869" t="21039"/>
          <a:stretch/>
        </p:blipFill>
        <p:spPr>
          <a:xfrm>
            <a:off x="1103466" y="136525"/>
            <a:ext cx="9401680" cy="5770344"/>
          </a:xfrm>
          <a:prstGeom prst="rect">
            <a:avLst/>
          </a:prstGeom>
          <a:noFill/>
          <a:ln>
            <a:noFill/>
          </a:ln>
        </p:spPr>
      </p:pic>
      <p:sp>
        <p:nvSpPr>
          <p:cNvPr id="660" name="Google Shape;660;p32"/>
          <p:cNvSpPr txBox="1"/>
          <p:nvPr/>
        </p:nvSpPr>
        <p:spPr>
          <a:xfrm>
            <a:off x="157914" y="6352143"/>
            <a:ext cx="622935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600"/>
              <a:buFont typeface="Arial"/>
              <a:buNone/>
            </a:pPr>
            <a:r>
              <a:rPr b="0" i="0" lang="en-US" sz="1600" u="none" cap="none" strike="noStrike">
                <a:solidFill>
                  <a:srgbClr val="FFFFFF"/>
                </a:solidFill>
                <a:latin typeface="Arial"/>
                <a:ea typeface="Arial"/>
                <a:cs typeface="Arial"/>
                <a:sym typeface="Arial"/>
              </a:rPr>
              <a:t>Front Med (Lausanne). 2022 Mar 10;9:821884.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64" name="Shape 664"/>
        <p:cNvGrpSpPr/>
        <p:nvPr/>
      </p:nvGrpSpPr>
      <p:grpSpPr>
        <a:xfrm>
          <a:off x="0" y="0"/>
          <a:ext cx="0" cy="0"/>
          <a:chOff x="0" y="0"/>
          <a:chExt cx="0" cy="0"/>
        </a:xfrm>
      </p:grpSpPr>
      <p:sp>
        <p:nvSpPr>
          <p:cNvPr id="665" name="Google Shape;665;p33"/>
          <p:cNvSpPr/>
          <p:nvPr/>
        </p:nvSpPr>
        <p:spPr>
          <a:xfrm>
            <a:off x="0" y="0"/>
            <a:ext cx="12192000" cy="6858000"/>
          </a:xfrm>
          <a:prstGeom prst="rect">
            <a:avLst/>
          </a:prstGeom>
          <a:solidFill>
            <a:srgbClr val="483F5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sp>
        <p:nvSpPr>
          <p:cNvPr id="666" name="Google Shape;666;p33"/>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aramond"/>
              <a:buNone/>
            </a:pPr>
            <a:r>
              <a:t/>
            </a:r>
            <a:endParaRPr b="0" i="0" sz="1800" u="none" cap="none" strike="noStrike">
              <a:solidFill>
                <a:srgbClr val="FFFFFF"/>
              </a:solidFill>
              <a:latin typeface="Garamond"/>
              <a:ea typeface="Garamond"/>
              <a:cs typeface="Garamond"/>
              <a:sym typeface="Garamond"/>
            </a:endParaRPr>
          </a:p>
        </p:txBody>
      </p:sp>
      <p:pic>
        <p:nvPicPr>
          <p:cNvPr descr="Graphical user interface, text&#10;&#10;Description automatically generated" id="667" name="Google Shape;667;p33"/>
          <p:cNvPicPr preferRelativeResize="0"/>
          <p:nvPr/>
        </p:nvPicPr>
        <p:blipFill rotWithShape="1">
          <a:blip r:embed="rId3">
            <a:alphaModFix/>
          </a:blip>
          <a:srcRect b="50000" l="43095" r="5238" t="16280"/>
          <a:stretch/>
        </p:blipFill>
        <p:spPr>
          <a:xfrm>
            <a:off x="643467" y="1427317"/>
            <a:ext cx="10905066" cy="4003365"/>
          </a:xfrm>
          <a:prstGeom prst="rect">
            <a:avLst/>
          </a:prstGeom>
          <a:noFill/>
          <a:ln>
            <a:noFill/>
          </a:ln>
        </p:spPr>
      </p:pic>
      <p:sp>
        <p:nvSpPr>
          <p:cNvPr id="668" name="Google Shape;668;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marR="0" rtl="0" algn="r">
              <a:lnSpc>
                <a:spcPct val="100000"/>
              </a:lnSpc>
              <a:spcBef>
                <a:spcPts val="0"/>
              </a:spcBef>
              <a:spcAft>
                <a:spcPts val="0"/>
              </a:spcAft>
              <a:buClr>
                <a:srgbClr val="FFFFFF"/>
              </a:buClr>
              <a:buSzPts val="1200"/>
              <a:buFont typeface="Garamond"/>
              <a:buNone/>
            </a:pPr>
            <a:fld id="{00000000-1234-1234-1234-123412341234}" type="slidenum">
              <a:rPr b="0" i="0" lang="en-US" sz="1200" u="none" cap="none" strike="noStrike">
                <a:solidFill>
                  <a:srgbClr val="FFFFFF"/>
                </a:solidFill>
                <a:latin typeface="Garamond"/>
                <a:ea typeface="Garamond"/>
                <a:cs typeface="Garamond"/>
                <a:sym typeface="Garamond"/>
              </a:rPr>
              <a:t>‹#›</a:t>
            </a:fld>
            <a:endParaRPr b="0" i="0" sz="1200" u="none" cap="none" strike="noStrike">
              <a:solidFill>
                <a:srgbClr val="FFFFFF"/>
              </a:solidFill>
              <a:latin typeface="Garamond"/>
              <a:ea typeface="Garamond"/>
              <a:cs typeface="Garamond"/>
              <a:sym typeface="Garamon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72" name="Shape 672"/>
        <p:cNvGrpSpPr/>
        <p:nvPr/>
      </p:nvGrpSpPr>
      <p:grpSpPr>
        <a:xfrm>
          <a:off x="0" y="0"/>
          <a:ext cx="0" cy="0"/>
          <a:chOff x="0" y="0"/>
          <a:chExt cx="0" cy="0"/>
        </a:xfrm>
      </p:grpSpPr>
      <p:sp>
        <p:nvSpPr>
          <p:cNvPr id="673" name="Google Shape;673;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Diagnosis of osteoporosis in chronic kidney disease</a:t>
            </a:r>
            <a:endParaRPr/>
          </a:p>
        </p:txBody>
      </p:sp>
      <p:grpSp>
        <p:nvGrpSpPr>
          <p:cNvPr id="674" name="Google Shape;674;p34"/>
          <p:cNvGrpSpPr/>
          <p:nvPr/>
        </p:nvGrpSpPr>
        <p:grpSpPr>
          <a:xfrm>
            <a:off x="838200" y="1825633"/>
            <a:ext cx="10515600" cy="4351321"/>
            <a:chOff x="0" y="8"/>
            <a:chExt cx="10515600" cy="4351321"/>
          </a:xfrm>
        </p:grpSpPr>
        <p:sp>
          <p:nvSpPr>
            <p:cNvPr id="675" name="Google Shape;675;p34"/>
            <p:cNvSpPr/>
            <p:nvPr/>
          </p:nvSpPr>
          <p:spPr>
            <a:xfrm>
              <a:off x="0" y="752768"/>
              <a:ext cx="10515600" cy="1285200"/>
            </a:xfrm>
            <a:prstGeom prst="rect">
              <a:avLst/>
            </a:prstGeom>
            <a:solidFill>
              <a:schemeClr val="lt2">
                <a:alpha val="89803"/>
              </a:schemeClr>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525780" y="8"/>
              <a:ext cx="7360920" cy="1505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txBox="1"/>
            <p:nvPr/>
          </p:nvSpPr>
          <p:spPr>
            <a:xfrm>
              <a:off x="599273" y="73501"/>
              <a:ext cx="7213934" cy="1358534"/>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1. Osteoporosis is a condition characterized by low bone mass and microarchitectural and qualitative bone deterioration that leads to bone fragility and fracture susceptibility. </a:t>
              </a:r>
              <a:endParaRPr/>
            </a:p>
          </p:txBody>
        </p:sp>
        <p:sp>
          <p:nvSpPr>
            <p:cNvPr id="678" name="Google Shape;678;p34"/>
            <p:cNvSpPr/>
            <p:nvPr/>
          </p:nvSpPr>
          <p:spPr>
            <a:xfrm>
              <a:off x="0" y="3066129"/>
              <a:ext cx="10515600" cy="1285200"/>
            </a:xfrm>
            <a:prstGeom prst="rect">
              <a:avLst/>
            </a:prstGeom>
            <a:solidFill>
              <a:schemeClr val="lt2">
                <a:alpha val="89803"/>
              </a:schemeClr>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525780" y="2313369"/>
              <a:ext cx="7360920" cy="1505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txBox="1"/>
            <p:nvPr/>
          </p:nvSpPr>
          <p:spPr>
            <a:xfrm>
              <a:off x="599273" y="2386862"/>
              <a:ext cx="7213934" cy="1358534"/>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2. The operational definition of osteoporosis is based on an areal bone mineral density (BMD) assessed by dual-energy X-ray absorptiometry (DXA) at the spine or hip </a:t>
              </a:r>
              <a:endParaRPr/>
            </a:p>
          </p:txBody>
        </p:sp>
      </p:grpSp>
      <p:sp>
        <p:nvSpPr>
          <p:cNvPr id="681" name="Google Shape;681;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85" name="Shape 685"/>
        <p:cNvGrpSpPr/>
        <p:nvPr/>
      </p:nvGrpSpPr>
      <p:grpSpPr>
        <a:xfrm>
          <a:off x="0" y="0"/>
          <a:ext cx="0" cy="0"/>
          <a:chOff x="0" y="0"/>
          <a:chExt cx="0" cy="0"/>
        </a:xfrm>
      </p:grpSpPr>
      <p:sp>
        <p:nvSpPr>
          <p:cNvPr id="686" name="Google Shape;686;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Risk factors for fragility fractures </a:t>
            </a:r>
            <a:endParaRPr/>
          </a:p>
        </p:txBody>
      </p:sp>
      <p:grpSp>
        <p:nvGrpSpPr>
          <p:cNvPr id="687" name="Google Shape;687;p35"/>
          <p:cNvGrpSpPr/>
          <p:nvPr/>
        </p:nvGrpSpPr>
        <p:grpSpPr>
          <a:xfrm>
            <a:off x="838200" y="1825633"/>
            <a:ext cx="10515600" cy="4351321"/>
            <a:chOff x="0" y="8"/>
            <a:chExt cx="10515600" cy="4351321"/>
          </a:xfrm>
        </p:grpSpPr>
        <p:sp>
          <p:nvSpPr>
            <p:cNvPr id="688" name="Google Shape;688;p35"/>
            <p:cNvSpPr/>
            <p:nvPr/>
          </p:nvSpPr>
          <p:spPr>
            <a:xfrm>
              <a:off x="0" y="752768"/>
              <a:ext cx="10515600" cy="1285200"/>
            </a:xfrm>
            <a:prstGeom prst="rect">
              <a:avLst/>
            </a:prstGeom>
            <a:solidFill>
              <a:schemeClr val="lt2">
                <a:alpha val="89803"/>
              </a:schemeClr>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525780" y="8"/>
              <a:ext cx="7360920" cy="1505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txBox="1"/>
            <p:nvPr/>
          </p:nvSpPr>
          <p:spPr>
            <a:xfrm>
              <a:off x="599273" y="73501"/>
              <a:ext cx="7213934" cy="1358534"/>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1800"/>
                <a:buFont typeface="Arial"/>
                <a:buNone/>
              </a:pPr>
              <a:r>
                <a:rPr lang="en-US" sz="1800">
                  <a:solidFill>
                    <a:schemeClr val="lt1"/>
                  </a:solidFill>
                  <a:latin typeface="Arial"/>
                  <a:ea typeface="Arial"/>
                  <a:cs typeface="Arial"/>
                  <a:sym typeface="Arial"/>
                </a:rPr>
                <a:t>1. Clinical risk factors for osteoporosis in chronic kidney disease (CKD) patients comprise traditional risk factors including older age, female sex, low body mass index, fragility fracture history, glucocorticoid treatment and CKD-specific risk factors such as long dialysis duration. </a:t>
              </a:r>
              <a:endParaRPr/>
            </a:p>
          </p:txBody>
        </p:sp>
        <p:sp>
          <p:nvSpPr>
            <p:cNvPr id="691" name="Google Shape;691;p35"/>
            <p:cNvSpPr/>
            <p:nvPr/>
          </p:nvSpPr>
          <p:spPr>
            <a:xfrm>
              <a:off x="0" y="3066129"/>
              <a:ext cx="10515600" cy="1285200"/>
            </a:xfrm>
            <a:prstGeom prst="rect">
              <a:avLst/>
            </a:prstGeom>
            <a:solidFill>
              <a:schemeClr val="lt2">
                <a:alpha val="89803"/>
              </a:schemeClr>
            </a:solidFill>
            <a:ln cap="flat" cmpd="sng" w="12700">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5"/>
            <p:cNvSpPr/>
            <p:nvPr/>
          </p:nvSpPr>
          <p:spPr>
            <a:xfrm>
              <a:off x="525780" y="2313369"/>
              <a:ext cx="7360920" cy="1505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txBox="1"/>
            <p:nvPr/>
          </p:nvSpPr>
          <p:spPr>
            <a:xfrm>
              <a:off x="599273" y="2386862"/>
              <a:ext cx="7213934" cy="1358534"/>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1800"/>
                <a:buFont typeface="Arial"/>
                <a:buNone/>
              </a:pPr>
              <a:r>
                <a:rPr lang="en-US" sz="1800">
                  <a:solidFill>
                    <a:schemeClr val="lt1"/>
                  </a:solidFill>
                  <a:latin typeface="Arial"/>
                  <a:ea typeface="Arial"/>
                  <a:cs typeface="Arial"/>
                  <a:sym typeface="Arial"/>
                </a:rPr>
                <a:t>2. BMD as assessed by DXA predicts fractures in patients with CKD G4–G5D. However, DXA probably underestimates the actual fracture risk in patients with CKD G4– G5D, as it does not account for impaired bone quality. The consistency of the risk prediction across stages of disease and degree of parathyroid hormone (PTH) control remains to be documented.</a:t>
              </a:r>
              <a:endParaRPr/>
            </a:p>
          </p:txBody>
        </p:sp>
      </p:grpSp>
      <p:sp>
        <p:nvSpPr>
          <p:cNvPr id="694" name="Google Shape;694;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98" name="Shape 698"/>
        <p:cNvGrpSpPr/>
        <p:nvPr/>
      </p:nvGrpSpPr>
      <p:grpSpPr>
        <a:xfrm>
          <a:off x="0" y="0"/>
          <a:ext cx="0" cy="0"/>
          <a:chOff x="0" y="0"/>
          <a:chExt cx="0" cy="0"/>
        </a:xfrm>
      </p:grpSpPr>
      <p:sp>
        <p:nvSpPr>
          <p:cNvPr id="699" name="Google Shape;699;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Assessment of fracture risk</a:t>
            </a:r>
            <a:endParaRPr/>
          </a:p>
        </p:txBody>
      </p:sp>
      <p:grpSp>
        <p:nvGrpSpPr>
          <p:cNvPr id="700" name="Google Shape;700;p36"/>
          <p:cNvGrpSpPr/>
          <p:nvPr/>
        </p:nvGrpSpPr>
        <p:grpSpPr>
          <a:xfrm>
            <a:off x="838200" y="1388535"/>
            <a:ext cx="10515600" cy="4967208"/>
            <a:chOff x="0" y="606"/>
            <a:chExt cx="10515600" cy="4967208"/>
          </a:xfrm>
        </p:grpSpPr>
        <p:cxnSp>
          <p:nvCxnSpPr>
            <p:cNvPr id="701" name="Google Shape;701;p36"/>
            <p:cNvCxnSpPr/>
            <p:nvPr/>
          </p:nvCxnSpPr>
          <p:spPr>
            <a:xfrm>
              <a:off x="0" y="606"/>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02" name="Google Shape;702;p36"/>
            <p:cNvSpPr/>
            <p:nvPr/>
          </p:nvSpPr>
          <p:spPr>
            <a:xfrm>
              <a:off x="0" y="606"/>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6"/>
            <p:cNvSpPr txBox="1"/>
            <p:nvPr/>
          </p:nvSpPr>
          <p:spPr>
            <a:xfrm>
              <a:off x="0" y="606"/>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1. In patients with CKD G4–G5D, DXA may be considered in postmenopausal women, or men &gt;50 years of age. Routine DXA testing (screening) in all CKD G4–G5D patients is not supported by current evidence. </a:t>
              </a:r>
              <a:endParaRPr/>
            </a:p>
          </p:txBody>
        </p:sp>
        <p:cxnSp>
          <p:nvCxnSpPr>
            <p:cNvPr id="704" name="Google Shape;704;p36"/>
            <p:cNvCxnSpPr/>
            <p:nvPr/>
          </p:nvCxnSpPr>
          <p:spPr>
            <a:xfrm>
              <a:off x="0" y="710207"/>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05" name="Google Shape;705;p36"/>
            <p:cNvSpPr/>
            <p:nvPr/>
          </p:nvSpPr>
          <p:spPr>
            <a:xfrm>
              <a:off x="0" y="710207"/>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6"/>
            <p:cNvSpPr txBox="1"/>
            <p:nvPr/>
          </p:nvSpPr>
          <p:spPr>
            <a:xfrm>
              <a:off x="0" y="710207"/>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2. The hip and the lumbar spine are the primary skeletal site to evaluate BMD by DXA. </a:t>
              </a:r>
              <a:endParaRPr/>
            </a:p>
          </p:txBody>
        </p:sp>
        <p:cxnSp>
          <p:nvCxnSpPr>
            <p:cNvPr id="707" name="Google Shape;707;p36"/>
            <p:cNvCxnSpPr/>
            <p:nvPr/>
          </p:nvCxnSpPr>
          <p:spPr>
            <a:xfrm>
              <a:off x="0" y="1419808"/>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08" name="Google Shape;708;p36"/>
            <p:cNvSpPr/>
            <p:nvPr/>
          </p:nvSpPr>
          <p:spPr>
            <a:xfrm>
              <a:off x="0" y="1419808"/>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txBox="1"/>
            <p:nvPr/>
          </p:nvSpPr>
          <p:spPr>
            <a:xfrm>
              <a:off x="0" y="1419808"/>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3. The forearm may be included in the DXA evaluation of the skeletal site panel, but one should be aware of operator-dependent variability and potential bias by arteriovenous fistula. </a:t>
              </a:r>
              <a:endParaRPr/>
            </a:p>
          </p:txBody>
        </p:sp>
        <p:cxnSp>
          <p:nvCxnSpPr>
            <p:cNvPr id="710" name="Google Shape;710;p36"/>
            <p:cNvCxnSpPr/>
            <p:nvPr/>
          </p:nvCxnSpPr>
          <p:spPr>
            <a:xfrm>
              <a:off x="0" y="2129409"/>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11" name="Google Shape;711;p36"/>
            <p:cNvSpPr/>
            <p:nvPr/>
          </p:nvSpPr>
          <p:spPr>
            <a:xfrm>
              <a:off x="0" y="2129409"/>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txBox="1"/>
            <p:nvPr/>
          </p:nvSpPr>
          <p:spPr>
            <a:xfrm>
              <a:off x="0" y="2129409"/>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4. Trabecular bone score and alternative imaging techniques need further clinical evaluation pending clinical implementation. </a:t>
              </a:r>
              <a:endParaRPr/>
            </a:p>
          </p:txBody>
        </p:sp>
        <p:cxnSp>
          <p:nvCxnSpPr>
            <p:cNvPr id="713" name="Google Shape;713;p36"/>
            <p:cNvCxnSpPr/>
            <p:nvPr/>
          </p:nvCxnSpPr>
          <p:spPr>
            <a:xfrm>
              <a:off x="0" y="2839011"/>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14" name="Google Shape;714;p36"/>
            <p:cNvSpPr/>
            <p:nvPr/>
          </p:nvSpPr>
          <p:spPr>
            <a:xfrm>
              <a:off x="0" y="2839011"/>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txBox="1"/>
            <p:nvPr/>
          </p:nvSpPr>
          <p:spPr>
            <a:xfrm>
              <a:off x="0" y="2839011"/>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5. Vertebral fracture assessment (VFA) and/or lateral spine imaging is recommended in all patients undergoing DXA evaluation and in patients with a history of 4 cm height loss, kyphosis, or recent or current long-term oral glucocorticoid therapy. Imaging should include the abdominal aorta for determination of vascular calcification. </a:t>
              </a:r>
              <a:endParaRPr/>
            </a:p>
          </p:txBody>
        </p:sp>
        <p:cxnSp>
          <p:nvCxnSpPr>
            <p:cNvPr id="716" name="Google Shape;716;p36"/>
            <p:cNvCxnSpPr/>
            <p:nvPr/>
          </p:nvCxnSpPr>
          <p:spPr>
            <a:xfrm>
              <a:off x="0" y="3548612"/>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17" name="Google Shape;717;p36"/>
            <p:cNvSpPr/>
            <p:nvPr/>
          </p:nvSpPr>
          <p:spPr>
            <a:xfrm>
              <a:off x="0" y="3548612"/>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6"/>
            <p:cNvSpPr txBox="1"/>
            <p:nvPr/>
          </p:nvSpPr>
          <p:spPr>
            <a:xfrm>
              <a:off x="0" y="3548612"/>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6. FRAX predicts fracture probability in all CKD stages. Additional evidence is required to define whether further arithmetic adjustments to conventional FRAX estimates have to be made with knowledge of advanced CKD. </a:t>
              </a:r>
              <a:endParaRPr/>
            </a:p>
          </p:txBody>
        </p:sp>
        <p:cxnSp>
          <p:nvCxnSpPr>
            <p:cNvPr id="719" name="Google Shape;719;p36"/>
            <p:cNvCxnSpPr/>
            <p:nvPr/>
          </p:nvCxnSpPr>
          <p:spPr>
            <a:xfrm>
              <a:off x="0" y="4258213"/>
              <a:ext cx="10515600"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20" name="Google Shape;720;p36"/>
            <p:cNvSpPr/>
            <p:nvPr/>
          </p:nvSpPr>
          <p:spPr>
            <a:xfrm>
              <a:off x="0" y="4258213"/>
              <a:ext cx="10515600" cy="709601"/>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txBox="1"/>
            <p:nvPr/>
          </p:nvSpPr>
          <p:spPr>
            <a:xfrm>
              <a:off x="0" y="4258213"/>
              <a:ext cx="10515600" cy="709601"/>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7. Non-kidney-retained bone turnover markers (BTMs), especially bone-specific alkaline phosphatase, may be useful for fracture risk prediction in CKD G4–G5D, awaiting further confirmation.</a:t>
              </a:r>
              <a:endParaRPr/>
            </a:p>
          </p:txBody>
        </p:sp>
      </p:grpSp>
      <p:sp>
        <p:nvSpPr>
          <p:cNvPr id="722" name="Google Shape;722;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26" name="Shape 726"/>
        <p:cNvGrpSpPr/>
        <p:nvPr/>
      </p:nvGrpSpPr>
      <p:grpSpPr>
        <a:xfrm>
          <a:off x="0" y="0"/>
          <a:ext cx="0" cy="0"/>
          <a:chOff x="0" y="0"/>
          <a:chExt cx="0" cy="0"/>
        </a:xfrm>
      </p:grpSpPr>
      <p:sp>
        <p:nvSpPr>
          <p:cNvPr id="727" name="Google Shape;727;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Intervention thresholds for pharmacological therapy</a:t>
            </a:r>
            <a:endParaRPr/>
          </a:p>
        </p:txBody>
      </p:sp>
      <p:grpSp>
        <p:nvGrpSpPr>
          <p:cNvPr id="728" name="Google Shape;728;p37"/>
          <p:cNvGrpSpPr/>
          <p:nvPr/>
        </p:nvGrpSpPr>
        <p:grpSpPr>
          <a:xfrm>
            <a:off x="838200" y="1853956"/>
            <a:ext cx="10515600" cy="4024801"/>
            <a:chOff x="0" y="163268"/>
            <a:chExt cx="10515600" cy="4024801"/>
          </a:xfrm>
        </p:grpSpPr>
        <p:sp>
          <p:nvSpPr>
            <p:cNvPr id="729" name="Google Shape;729;p37"/>
            <p:cNvSpPr/>
            <p:nvPr/>
          </p:nvSpPr>
          <p:spPr>
            <a:xfrm>
              <a:off x="0" y="163268"/>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txBox="1"/>
            <p:nvPr/>
          </p:nvSpPr>
          <p:spPr>
            <a:xfrm>
              <a:off x="59399" y="222667"/>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1. CKD patients &gt;50 years of age with a prior fragility fracture [(major osteoporotic fracture (MOF)] may be considered for treatment without the need for further BMD assessment. </a:t>
              </a:r>
              <a:endParaRPr/>
            </a:p>
          </p:txBody>
        </p:sp>
        <p:sp>
          <p:nvSpPr>
            <p:cNvPr id="731" name="Google Shape;731;p37"/>
            <p:cNvSpPr/>
            <p:nvPr/>
          </p:nvSpPr>
          <p:spPr>
            <a:xfrm>
              <a:off x="0" y="1567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txBox="1"/>
            <p:nvPr/>
          </p:nvSpPr>
          <p:spPr>
            <a:xfrm>
              <a:off x="59399" y="1626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2. In the absence of MOF, a DXA T-score threshold 2.5 at the lumbar spine or hip is recommended, recognizing that a higher threshold of 2.0 or 1.5 may be more appropriate. </a:t>
              </a:r>
              <a:endParaRPr/>
            </a:p>
          </p:txBody>
        </p:sp>
        <p:sp>
          <p:nvSpPr>
            <p:cNvPr id="733" name="Google Shape;733;p37"/>
            <p:cNvSpPr/>
            <p:nvPr/>
          </p:nvSpPr>
          <p:spPr>
            <a:xfrm>
              <a:off x="0" y="2971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txBox="1"/>
            <p:nvPr/>
          </p:nvSpPr>
          <p:spPr>
            <a:xfrm>
              <a:off x="59399" y="3030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3. FRAX country-specific intervention thresholds are appropriate in CKD patients.</a:t>
              </a:r>
              <a:endParaRPr/>
            </a:p>
          </p:txBody>
        </p:sp>
      </p:grpSp>
      <p:sp>
        <p:nvSpPr>
          <p:cNvPr id="735" name="Google Shape;735;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39" name="Shape 739"/>
        <p:cNvGrpSpPr/>
        <p:nvPr/>
      </p:nvGrpSpPr>
      <p:grpSpPr>
        <a:xfrm>
          <a:off x="0" y="0"/>
          <a:ext cx="0" cy="0"/>
          <a:chOff x="0" y="0"/>
          <a:chExt cx="0" cy="0"/>
        </a:xfrm>
      </p:grpSpPr>
      <p:sp>
        <p:nvSpPr>
          <p:cNvPr id="740" name="Google Shape;740;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Non-pharmacological intervention</a:t>
            </a:r>
            <a:endParaRPr/>
          </a:p>
        </p:txBody>
      </p:sp>
      <p:grpSp>
        <p:nvGrpSpPr>
          <p:cNvPr id="741" name="Google Shape;741;p38"/>
          <p:cNvGrpSpPr/>
          <p:nvPr/>
        </p:nvGrpSpPr>
        <p:grpSpPr>
          <a:xfrm>
            <a:off x="838200" y="1988893"/>
            <a:ext cx="10515600" cy="4024801"/>
            <a:chOff x="0" y="163268"/>
            <a:chExt cx="10515600" cy="4024801"/>
          </a:xfrm>
        </p:grpSpPr>
        <p:sp>
          <p:nvSpPr>
            <p:cNvPr id="742" name="Google Shape;742;p38"/>
            <p:cNvSpPr/>
            <p:nvPr/>
          </p:nvSpPr>
          <p:spPr>
            <a:xfrm>
              <a:off x="0" y="163268"/>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8"/>
            <p:cNvSpPr txBox="1"/>
            <p:nvPr/>
          </p:nvSpPr>
          <p:spPr>
            <a:xfrm>
              <a:off x="59399" y="222667"/>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1. A sufficient supply of calcium should be guaranteed (800– 1200 mg/day, preferentially through diet) and vitamin D stores should be repleted according to osteoporosis and CKD-MBD guidelines. </a:t>
              </a:r>
              <a:endParaRPr/>
            </a:p>
          </p:txBody>
        </p:sp>
        <p:sp>
          <p:nvSpPr>
            <p:cNvPr id="744" name="Google Shape;744;p38"/>
            <p:cNvSpPr/>
            <p:nvPr/>
          </p:nvSpPr>
          <p:spPr>
            <a:xfrm>
              <a:off x="0" y="1567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8"/>
            <p:cNvSpPr txBox="1"/>
            <p:nvPr/>
          </p:nvSpPr>
          <p:spPr>
            <a:xfrm>
              <a:off x="59399" y="1626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2. Regular weight-bearing exercise should be advised, tailored to the needs and abilities of the individual patient. </a:t>
              </a:r>
              <a:endParaRPr/>
            </a:p>
          </p:txBody>
        </p:sp>
        <p:sp>
          <p:nvSpPr>
            <p:cNvPr id="746" name="Google Shape;746;p38"/>
            <p:cNvSpPr/>
            <p:nvPr/>
          </p:nvSpPr>
          <p:spPr>
            <a:xfrm>
              <a:off x="0" y="2971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8"/>
            <p:cNvSpPr txBox="1"/>
            <p:nvPr/>
          </p:nvSpPr>
          <p:spPr>
            <a:xfrm>
              <a:off x="59399" y="3030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3. The falls risk needs to be evaluated regularly and acted upon.</a:t>
              </a:r>
              <a:endParaRPr/>
            </a:p>
          </p:txBody>
        </p:sp>
      </p:grpSp>
      <p:sp>
        <p:nvSpPr>
          <p:cNvPr id="748" name="Google Shape;748;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52" name="Shape 752"/>
        <p:cNvGrpSpPr/>
        <p:nvPr/>
      </p:nvGrpSpPr>
      <p:grpSpPr>
        <a:xfrm>
          <a:off x="0" y="0"/>
          <a:ext cx="0" cy="0"/>
          <a:chOff x="0" y="0"/>
          <a:chExt cx="0" cy="0"/>
        </a:xfrm>
      </p:grpSpPr>
      <p:sp>
        <p:nvSpPr>
          <p:cNvPr id="753" name="Google Shape;753;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Pharmacological intervention</a:t>
            </a:r>
            <a:endParaRPr/>
          </a:p>
        </p:txBody>
      </p:sp>
      <p:grpSp>
        <p:nvGrpSpPr>
          <p:cNvPr id="754" name="Google Shape;754;p39"/>
          <p:cNvGrpSpPr/>
          <p:nvPr/>
        </p:nvGrpSpPr>
        <p:grpSpPr>
          <a:xfrm>
            <a:off x="838200" y="1690463"/>
            <a:ext cx="10902043" cy="4666111"/>
            <a:chOff x="0" y="569"/>
            <a:chExt cx="10902043" cy="4666111"/>
          </a:xfrm>
        </p:grpSpPr>
        <p:cxnSp>
          <p:nvCxnSpPr>
            <p:cNvPr id="755" name="Google Shape;755;p39"/>
            <p:cNvCxnSpPr/>
            <p:nvPr/>
          </p:nvCxnSpPr>
          <p:spPr>
            <a:xfrm>
              <a:off x="0" y="569"/>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56" name="Google Shape;756;p39"/>
            <p:cNvSpPr/>
            <p:nvPr/>
          </p:nvSpPr>
          <p:spPr>
            <a:xfrm>
              <a:off x="0" y="569"/>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txBox="1"/>
            <p:nvPr/>
          </p:nvSpPr>
          <p:spPr>
            <a:xfrm>
              <a:off x="0" y="569"/>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1. CKD-MBD therapy should be optimized according to current guidelines before considering specific osteoporosis management. </a:t>
              </a:r>
              <a:endParaRPr/>
            </a:p>
          </p:txBody>
        </p:sp>
        <p:cxnSp>
          <p:nvCxnSpPr>
            <p:cNvPr id="758" name="Google Shape;758;p39"/>
            <p:cNvCxnSpPr/>
            <p:nvPr/>
          </p:nvCxnSpPr>
          <p:spPr>
            <a:xfrm>
              <a:off x="0" y="667156"/>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59" name="Google Shape;759;p39"/>
            <p:cNvSpPr/>
            <p:nvPr/>
          </p:nvSpPr>
          <p:spPr>
            <a:xfrm>
              <a:off x="0" y="667156"/>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txBox="1"/>
            <p:nvPr/>
          </p:nvSpPr>
          <p:spPr>
            <a:xfrm>
              <a:off x="0" y="667156"/>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2. Metabolic disturbances linked to bone fragility (acid–base, uraemic toxicity) should be controlled at all times. </a:t>
              </a:r>
              <a:endParaRPr/>
            </a:p>
          </p:txBody>
        </p:sp>
        <p:cxnSp>
          <p:nvCxnSpPr>
            <p:cNvPr id="761" name="Google Shape;761;p39"/>
            <p:cNvCxnSpPr/>
            <p:nvPr/>
          </p:nvCxnSpPr>
          <p:spPr>
            <a:xfrm>
              <a:off x="0" y="1333744"/>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62" name="Google Shape;762;p39"/>
            <p:cNvSpPr/>
            <p:nvPr/>
          </p:nvSpPr>
          <p:spPr>
            <a:xfrm>
              <a:off x="0" y="1333744"/>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txBox="1"/>
            <p:nvPr/>
          </p:nvSpPr>
          <p:spPr>
            <a:xfrm>
              <a:off x="0" y="1333744"/>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3. Risks and benefits of available pharmacological interventions need to be balanced at the individual level and discussed with the patient. Formal informed consent may be required when considering off-label use. </a:t>
              </a:r>
              <a:endParaRPr/>
            </a:p>
          </p:txBody>
        </p:sp>
        <p:cxnSp>
          <p:nvCxnSpPr>
            <p:cNvPr id="764" name="Google Shape;764;p39"/>
            <p:cNvCxnSpPr/>
            <p:nvPr/>
          </p:nvCxnSpPr>
          <p:spPr>
            <a:xfrm>
              <a:off x="0" y="2000331"/>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65" name="Google Shape;765;p39"/>
            <p:cNvSpPr/>
            <p:nvPr/>
          </p:nvSpPr>
          <p:spPr>
            <a:xfrm>
              <a:off x="0" y="2000331"/>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txBox="1"/>
            <p:nvPr/>
          </p:nvSpPr>
          <p:spPr>
            <a:xfrm>
              <a:off x="0" y="2000331"/>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4. Evolving evidence indicates that antiresorptive agents may be effective in advanced CKD and that vascular and skeletal risks are not excessively high. </a:t>
              </a:r>
              <a:endParaRPr/>
            </a:p>
          </p:txBody>
        </p:sp>
        <p:cxnSp>
          <p:nvCxnSpPr>
            <p:cNvPr id="767" name="Google Shape;767;p39"/>
            <p:cNvCxnSpPr/>
            <p:nvPr/>
          </p:nvCxnSpPr>
          <p:spPr>
            <a:xfrm>
              <a:off x="0" y="2666918"/>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68" name="Google Shape;768;p39"/>
            <p:cNvSpPr/>
            <p:nvPr/>
          </p:nvSpPr>
          <p:spPr>
            <a:xfrm>
              <a:off x="0" y="2666918"/>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txBox="1"/>
            <p:nvPr/>
          </p:nvSpPr>
          <p:spPr>
            <a:xfrm>
              <a:off x="0" y="2666918"/>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5. Renal risks of bisphosphonates are poorly explored in patients with CKD G4–G5D, which calls for caution. </a:t>
              </a:r>
              <a:endParaRPr/>
            </a:p>
          </p:txBody>
        </p:sp>
        <p:cxnSp>
          <p:nvCxnSpPr>
            <p:cNvPr id="770" name="Google Shape;770;p39"/>
            <p:cNvCxnSpPr/>
            <p:nvPr/>
          </p:nvCxnSpPr>
          <p:spPr>
            <a:xfrm>
              <a:off x="0" y="3333505"/>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71" name="Google Shape;771;p39"/>
            <p:cNvSpPr/>
            <p:nvPr/>
          </p:nvSpPr>
          <p:spPr>
            <a:xfrm>
              <a:off x="0" y="3333505"/>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txBox="1"/>
            <p:nvPr/>
          </p:nvSpPr>
          <p:spPr>
            <a:xfrm>
              <a:off x="0" y="3333505"/>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6. Denosumab confers no risk of kidney function decline, but the risk of severe hypocalcaemia with denosumab is increased in CKD and needs to be addressed by concomitant vitamin D and calcium supplementation. </a:t>
              </a:r>
              <a:endParaRPr/>
            </a:p>
          </p:txBody>
        </p:sp>
        <p:cxnSp>
          <p:nvCxnSpPr>
            <p:cNvPr id="773" name="Google Shape;773;p39"/>
            <p:cNvCxnSpPr/>
            <p:nvPr/>
          </p:nvCxnSpPr>
          <p:spPr>
            <a:xfrm>
              <a:off x="0" y="4000093"/>
              <a:ext cx="10902043" cy="0"/>
            </a:xfrm>
            <a:prstGeom prst="straightConnector1">
              <a:avLst/>
            </a:prstGeom>
            <a:solidFill>
              <a:srgbClr val="26AF8A"/>
            </a:solidFill>
            <a:ln cap="flat" cmpd="sng" w="12700">
              <a:solidFill>
                <a:srgbClr val="26AF8A"/>
              </a:solidFill>
              <a:prstDash val="solid"/>
              <a:miter lim="800000"/>
              <a:headEnd len="sm" w="sm" type="none"/>
              <a:tailEnd len="sm" w="sm" type="none"/>
            </a:ln>
          </p:spPr>
        </p:cxnSp>
        <p:sp>
          <p:nvSpPr>
            <p:cNvPr id="774" name="Google Shape;774;p39"/>
            <p:cNvSpPr/>
            <p:nvPr/>
          </p:nvSpPr>
          <p:spPr>
            <a:xfrm>
              <a:off x="0" y="4000093"/>
              <a:ext cx="10902043" cy="66658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txBox="1"/>
            <p:nvPr/>
          </p:nvSpPr>
          <p:spPr>
            <a:xfrm>
              <a:off x="0" y="4000093"/>
              <a:ext cx="10902043" cy="666587"/>
            </a:xfrm>
            <a:prstGeom prst="rect">
              <a:avLst/>
            </a:prstGeom>
            <a:noFill/>
            <a:ln>
              <a:noFill/>
            </a:ln>
          </p:spPr>
          <p:txBody>
            <a:bodyPr anchorCtr="0" anchor="t"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7. </a:t>
              </a:r>
              <a:r>
                <a:rPr lang="en-US" sz="1600">
                  <a:solidFill>
                    <a:srgbClr val="FFFF00"/>
                  </a:solidFill>
                  <a:latin typeface="Arial"/>
                  <a:ea typeface="Arial"/>
                  <a:cs typeface="Arial"/>
                  <a:sym typeface="Arial"/>
                </a:rPr>
                <a:t>Withdrawal of denosumab therapy may be associated with an increased risk of vertebral fracture</a:t>
              </a:r>
              <a:r>
                <a:rPr lang="en-US" sz="1600">
                  <a:solidFill>
                    <a:schemeClr val="lt1"/>
                  </a:solidFill>
                  <a:latin typeface="Arial"/>
                  <a:ea typeface="Arial"/>
                  <a:cs typeface="Arial"/>
                  <a:sym typeface="Arial"/>
                </a:rPr>
                <a:t>.</a:t>
              </a:r>
              <a:endParaRPr/>
            </a:p>
          </p:txBody>
        </p:sp>
      </p:grpSp>
      <p:sp>
        <p:nvSpPr>
          <p:cNvPr id="776" name="Google Shape;776;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8" name="Shape 348"/>
        <p:cNvGrpSpPr/>
        <p:nvPr/>
      </p:nvGrpSpPr>
      <p:grpSpPr>
        <a:xfrm>
          <a:off x="0" y="0"/>
          <a:ext cx="0" cy="0"/>
          <a:chOff x="0" y="0"/>
          <a:chExt cx="0" cy="0"/>
        </a:xfrm>
      </p:grpSpPr>
      <p:sp>
        <p:nvSpPr>
          <p:cNvPr id="349" name="Google Shape;349;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350" name="Google Shape;350;p4"/>
          <p:cNvPicPr preferRelativeResize="0"/>
          <p:nvPr/>
        </p:nvPicPr>
        <p:blipFill rotWithShape="1">
          <a:blip r:embed="rId3">
            <a:alphaModFix/>
          </a:blip>
          <a:srcRect b="35508" l="10364" r="57318" t="22775"/>
          <a:stretch/>
        </p:blipFill>
        <p:spPr>
          <a:xfrm>
            <a:off x="212709" y="1081722"/>
            <a:ext cx="5405962" cy="3923314"/>
          </a:xfrm>
          <a:prstGeom prst="rect">
            <a:avLst/>
          </a:prstGeom>
          <a:noFill/>
          <a:ln>
            <a:noFill/>
          </a:ln>
        </p:spPr>
      </p:pic>
      <p:sp>
        <p:nvSpPr>
          <p:cNvPr id="351" name="Google Shape;351;p4"/>
          <p:cNvSpPr txBox="1"/>
          <p:nvPr/>
        </p:nvSpPr>
        <p:spPr>
          <a:xfrm>
            <a:off x="5828608" y="447040"/>
            <a:ext cx="6093228" cy="618630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Effects of PTH 1–34 on bone.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Intermittent administration of recombinant human PTH 1–34 stimulates bone formation.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00"/>
              </a:buClr>
              <a:buSzPts val="1800"/>
              <a:buFont typeface="Arial"/>
              <a:buNone/>
            </a:pPr>
            <a:r>
              <a:rPr b="0" i="0" lang="en-US" sz="1800" u="none" cap="none" strike="noStrike">
                <a:solidFill>
                  <a:srgbClr val="FFFF00"/>
                </a:solidFill>
                <a:latin typeface="Arial"/>
                <a:ea typeface="Arial"/>
                <a:cs typeface="Arial"/>
                <a:sym typeface="Arial"/>
              </a:rPr>
              <a:t>The positive effect of intermittent PTH on bone appears to be mediated through the PTH-1 receptor (PTH1R), expressed only in osteoblasts.</a:t>
            </a:r>
            <a:endParaRPr/>
          </a:p>
          <a:p>
            <a:pPr indent="0" lvl="0" marL="0" marR="0" rtl="0" algn="l">
              <a:lnSpc>
                <a:spcPct val="100000"/>
              </a:lnSpc>
              <a:spcBef>
                <a:spcPts val="0"/>
              </a:spcBef>
              <a:spcAft>
                <a:spcPts val="0"/>
              </a:spcAft>
              <a:buClr>
                <a:srgbClr val="FFFF00"/>
              </a:buClr>
              <a:buSzPts val="1800"/>
              <a:buFont typeface="Arial"/>
              <a:buNone/>
            </a:pPr>
            <a:r>
              <a:rPr b="0" i="0" lang="en-US" sz="1800" u="none" cap="none" strike="noStrike">
                <a:solidFill>
                  <a:srgbClr val="FFFF00"/>
                </a:solidFill>
                <a:latin typeface="Arial"/>
                <a:ea typeface="Arial"/>
                <a:cs typeface="Arial"/>
                <a:sym typeface="Arial"/>
              </a:rPr>
              <a:t>PTH1R activation increases osteoblasts’ number and activity</a:t>
            </a:r>
            <a:r>
              <a:rPr b="0" i="0" lang="en-US" sz="1800" u="none" cap="none" strike="noStrike">
                <a:solidFill>
                  <a:srgbClr val="FFFFFF"/>
                </a:solidFill>
                <a:latin typeface="Arial"/>
                <a:ea typeface="Arial"/>
                <a:cs typeface="Arial"/>
                <a:sym typeface="Arial"/>
              </a:rPr>
              <a:t>.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However, osteoblasts activation by PTH increases receptor activator of NF‑κB ligand (RANK-L) synthesis and decreases osteoprotegerin (OPG) synthesis.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This, in turn, leads to new osteoclasts recruitment</a:t>
            </a:r>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and activation, thus balancing the two processes of bone formation and resorption.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However, the increment in bone formation occurs earlier</a:t>
            </a:r>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than that of bone resorption, thus increasing bone volume in the first months of therapy before osteoclast activation</a:t>
            </a:r>
            <a:endParaRPr/>
          </a:p>
        </p:txBody>
      </p:sp>
      <p:sp>
        <p:nvSpPr>
          <p:cNvPr id="352" name="Google Shape;352;p4"/>
          <p:cNvSpPr txBox="1"/>
          <p:nvPr/>
        </p:nvSpPr>
        <p:spPr>
          <a:xfrm>
            <a:off x="2772" y="6385023"/>
            <a:ext cx="60932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Arial"/>
                <a:ea typeface="Arial"/>
                <a:cs typeface="Arial"/>
                <a:sym typeface="Arial"/>
              </a:rPr>
              <a:t> J Nephrol . 2017 Oct;30(5):689-699</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80" name="Shape 780"/>
        <p:cNvGrpSpPr/>
        <p:nvPr/>
      </p:nvGrpSpPr>
      <p:grpSpPr>
        <a:xfrm>
          <a:off x="0" y="0"/>
          <a:ext cx="0" cy="0"/>
          <a:chOff x="0" y="0"/>
          <a:chExt cx="0" cy="0"/>
        </a:xfrm>
      </p:grpSpPr>
      <p:sp>
        <p:nvSpPr>
          <p:cNvPr id="781" name="Google Shape;781;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Monitoring</a:t>
            </a:r>
            <a:endParaRPr/>
          </a:p>
        </p:txBody>
      </p:sp>
      <p:grpSp>
        <p:nvGrpSpPr>
          <p:cNvPr id="782" name="Google Shape;782;p40"/>
          <p:cNvGrpSpPr/>
          <p:nvPr/>
        </p:nvGrpSpPr>
        <p:grpSpPr>
          <a:xfrm>
            <a:off x="838200" y="1918514"/>
            <a:ext cx="10515600" cy="4165560"/>
            <a:chOff x="0" y="92889"/>
            <a:chExt cx="10515600" cy="4165560"/>
          </a:xfrm>
        </p:grpSpPr>
        <p:sp>
          <p:nvSpPr>
            <p:cNvPr id="783" name="Google Shape;783;p40"/>
            <p:cNvSpPr/>
            <p:nvPr/>
          </p:nvSpPr>
          <p:spPr>
            <a:xfrm>
              <a:off x="0" y="92889"/>
              <a:ext cx="10515600" cy="100035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txBox="1"/>
            <p:nvPr/>
          </p:nvSpPr>
          <p:spPr>
            <a:xfrm>
              <a:off x="48833" y="141722"/>
              <a:ext cx="10417934" cy="902684"/>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1. Non-kidney-retained BTMs, such as bone-specific alkaline phosphatase, intact procollagen type I N-propeptide and tartrate-resistant acid phosphatase 5b, should be preferentially monitored in CKD patients. </a:t>
              </a:r>
              <a:endParaRPr/>
            </a:p>
          </p:txBody>
        </p:sp>
        <p:sp>
          <p:nvSpPr>
            <p:cNvPr id="785" name="Google Shape;785;p40"/>
            <p:cNvSpPr/>
            <p:nvPr/>
          </p:nvSpPr>
          <p:spPr>
            <a:xfrm>
              <a:off x="0" y="1147959"/>
              <a:ext cx="10515600" cy="100035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txBox="1"/>
            <p:nvPr/>
          </p:nvSpPr>
          <p:spPr>
            <a:xfrm>
              <a:off x="48833" y="1196792"/>
              <a:ext cx="10417934" cy="902684"/>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2. Monitoring of BTMs may inform on the early therapeutic response. </a:t>
              </a:r>
              <a:endParaRPr/>
            </a:p>
          </p:txBody>
        </p:sp>
        <p:sp>
          <p:nvSpPr>
            <p:cNvPr id="787" name="Google Shape;787;p40"/>
            <p:cNvSpPr/>
            <p:nvPr/>
          </p:nvSpPr>
          <p:spPr>
            <a:xfrm>
              <a:off x="0" y="2203029"/>
              <a:ext cx="10515600" cy="100035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txBox="1"/>
            <p:nvPr/>
          </p:nvSpPr>
          <p:spPr>
            <a:xfrm>
              <a:off x="48833" y="2251862"/>
              <a:ext cx="10417934" cy="902684"/>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3. Monitoring of BTMs after therapy withdrawal (offset of effect) may inform on the need for reintroduction. </a:t>
              </a:r>
              <a:endParaRPr/>
            </a:p>
          </p:txBody>
        </p:sp>
        <p:sp>
          <p:nvSpPr>
            <p:cNvPr id="789" name="Google Shape;789;p40"/>
            <p:cNvSpPr/>
            <p:nvPr/>
          </p:nvSpPr>
          <p:spPr>
            <a:xfrm>
              <a:off x="0" y="3258099"/>
              <a:ext cx="10515600" cy="100035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txBox="1"/>
            <p:nvPr/>
          </p:nvSpPr>
          <p:spPr>
            <a:xfrm>
              <a:off x="48833" y="3306932"/>
              <a:ext cx="10417934" cy="902684"/>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4. Repeat DXA informs on the long-term treatment effect on BMD. The time interval when treatment effect can be detected may vary depending on the treatment modality and underlying type of renal osteodystrophy.</a:t>
              </a:r>
              <a:endParaRPr/>
            </a:p>
          </p:txBody>
        </p:sp>
      </p:grpSp>
      <p:sp>
        <p:nvSpPr>
          <p:cNvPr id="791" name="Google Shape;791;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4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00"/>
              </a:buClr>
              <a:buSzPts val="3600"/>
              <a:buFont typeface="Arial"/>
              <a:buNone/>
            </a:pPr>
            <a:r>
              <a:rPr lang="en-US" sz="3600">
                <a:solidFill>
                  <a:srgbClr val="FFFF00"/>
                </a:solidFill>
              </a:rPr>
              <a:t>Denosumab </a:t>
            </a:r>
            <a:endParaRPr/>
          </a:p>
        </p:txBody>
      </p:sp>
      <p:sp>
        <p:nvSpPr>
          <p:cNvPr id="797" name="Google Shape;797;p4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a:t>RANKL antibody </a:t>
            </a:r>
            <a:endParaRPr/>
          </a:p>
        </p:txBody>
      </p:sp>
      <p:sp>
        <p:nvSpPr>
          <p:cNvPr id="798" name="Google Shape;798;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2" name="Shape 802"/>
        <p:cNvGrpSpPr/>
        <p:nvPr/>
      </p:nvGrpSpPr>
      <p:grpSpPr>
        <a:xfrm>
          <a:off x="0" y="0"/>
          <a:ext cx="0" cy="0"/>
          <a:chOff x="0" y="0"/>
          <a:chExt cx="0" cy="0"/>
        </a:xfrm>
      </p:grpSpPr>
      <p:sp>
        <p:nvSpPr>
          <p:cNvPr id="803" name="Google Shape;803;p42"/>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000"/>
              <a:buFont typeface="Arial"/>
              <a:buNone/>
            </a:pPr>
            <a:r>
              <a:rPr b="1" lang="en-US" sz="2000">
                <a:solidFill>
                  <a:srgbClr val="FFFF00"/>
                </a:solidFill>
              </a:rPr>
              <a:t>US FDA approved Indication # 1</a:t>
            </a:r>
            <a:br>
              <a:rPr b="1" lang="en-US" sz="2000">
                <a:solidFill>
                  <a:srgbClr val="FFFF00"/>
                </a:solidFill>
              </a:rPr>
            </a:br>
            <a:r>
              <a:rPr b="1" lang="en-US" sz="2000">
                <a:solidFill>
                  <a:srgbClr val="FFFF00"/>
                </a:solidFill>
              </a:rPr>
              <a:t>Treatment of postmenopausal women with osteoporosis at high risk for fracture</a:t>
            </a:r>
            <a:endParaRPr/>
          </a:p>
        </p:txBody>
      </p:sp>
      <p:sp>
        <p:nvSpPr>
          <p:cNvPr id="804" name="Google Shape;804;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05" name="Google Shape;805;p42"/>
          <p:cNvGraphicFramePr/>
          <p:nvPr/>
        </p:nvGraphicFramePr>
        <p:xfrm>
          <a:off x="145381" y="820374"/>
          <a:ext cx="3000000" cy="3000000"/>
        </p:xfrm>
        <a:graphic>
          <a:graphicData uri="http://schemas.openxmlformats.org/drawingml/2006/table">
            <a:tbl>
              <a:tblPr bandRow="1" firstRow="1">
                <a:noFill/>
                <a:tableStyleId>{39A2FDD2-EF8A-4CAF-AA39-2E294FD4B59C}</a:tableStyleId>
              </a:tblPr>
              <a:tblGrid>
                <a:gridCol w="3285125"/>
                <a:gridCol w="3015425"/>
                <a:gridCol w="2800325"/>
                <a:gridCol w="2800325"/>
              </a:tblGrid>
              <a:tr h="668800">
                <a:tc>
                  <a:txBody>
                    <a:bodyPr/>
                    <a:lstStyle/>
                    <a:p>
                      <a:pPr indent="0" lvl="0" marL="0" marR="0" rtl="0" algn="l">
                        <a:spcBef>
                          <a:spcPts val="0"/>
                        </a:spcBef>
                        <a:spcAft>
                          <a:spcPts val="0"/>
                        </a:spcAft>
                        <a:buNone/>
                      </a:pPr>
                      <a:r>
                        <a:rPr b="1" lang="en-US" sz="1400">
                          <a:solidFill>
                            <a:srgbClr val="FFFF00"/>
                          </a:solidFill>
                        </a:rPr>
                        <a:t>US FDA </a:t>
                      </a:r>
                      <a:endParaRPr/>
                    </a:p>
                  </a:txBody>
                  <a:tcPr marT="45725" marB="45725" marR="91450" marL="91450"/>
                </a:tc>
                <a:tc>
                  <a:txBody>
                    <a:bodyPr/>
                    <a:lstStyle/>
                    <a:p>
                      <a:pPr indent="0" lvl="0" marL="0" marR="0" rtl="0" algn="l">
                        <a:spcBef>
                          <a:spcPts val="0"/>
                        </a:spcBef>
                        <a:spcAft>
                          <a:spcPts val="0"/>
                        </a:spcAft>
                        <a:buNone/>
                      </a:pPr>
                      <a:r>
                        <a:rPr b="1" lang="en-US" sz="1400">
                          <a:solidFill>
                            <a:srgbClr val="FFFF00"/>
                          </a:solidFill>
                        </a:rPr>
                        <a:t>2020 AACE/ACC* Post menopausal osteoporosis diagnostic criteria </a:t>
                      </a:r>
                      <a:endParaRPr/>
                    </a:p>
                  </a:txBody>
                  <a:tcPr marT="45725" marB="45725" marR="91450" marL="91450"/>
                </a:tc>
                <a:tc>
                  <a:txBody>
                    <a:bodyPr/>
                    <a:lstStyle/>
                    <a:p>
                      <a:pPr indent="0" lvl="0" marL="0" marR="0" rtl="0" algn="l">
                        <a:spcBef>
                          <a:spcPts val="0"/>
                        </a:spcBef>
                        <a:spcAft>
                          <a:spcPts val="0"/>
                        </a:spcAft>
                        <a:buNone/>
                      </a:pPr>
                      <a:r>
                        <a:rPr b="1" lang="en-US" sz="1400">
                          <a:solidFill>
                            <a:srgbClr val="FFFF00"/>
                          </a:solidFill>
                        </a:rPr>
                        <a:t>Risk factors by 2020 AACE </a:t>
                      </a:r>
                      <a:endParaRPr/>
                    </a:p>
                  </a:txBody>
                  <a:tcPr marT="45725" marB="45725" marR="91450" marL="91450"/>
                </a:tc>
                <a:tc>
                  <a:txBody>
                    <a:bodyPr/>
                    <a:lstStyle/>
                    <a:p>
                      <a:pPr indent="0" lvl="0" marL="0" marR="0" rtl="0" algn="l">
                        <a:spcBef>
                          <a:spcPts val="0"/>
                        </a:spcBef>
                        <a:spcAft>
                          <a:spcPts val="0"/>
                        </a:spcAft>
                        <a:buNone/>
                      </a:pPr>
                      <a:r>
                        <a:rPr b="1" lang="en-US" sz="1400">
                          <a:solidFill>
                            <a:srgbClr val="FFFF00"/>
                          </a:solidFill>
                        </a:rPr>
                        <a:t>Clinical study (FREEDOM Trial 10 yrs extension data)**</a:t>
                      </a:r>
                      <a:endParaRPr/>
                    </a:p>
                  </a:txBody>
                  <a:tcPr marT="45725" marB="45725" marR="91450" marL="91450"/>
                </a:tc>
              </a:tr>
              <a:tr h="863875">
                <a:tc>
                  <a:txBody>
                    <a:bodyPr/>
                    <a:lstStyle/>
                    <a:p>
                      <a:pPr indent="0" lvl="0" marL="0" marR="0" rtl="0" algn="l">
                        <a:spcBef>
                          <a:spcPts val="0"/>
                        </a:spcBef>
                        <a:spcAft>
                          <a:spcPts val="0"/>
                        </a:spcAft>
                        <a:buNone/>
                      </a:pPr>
                      <a:r>
                        <a:rPr lang="en-US" sz="1400"/>
                        <a:t>Postmenopausal women with osteoporosis</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lang="en-US" sz="1400"/>
                        <a:t>T-score −2.5 or below in the lumbar spine, femoral neck, total proximal femur, or 1/3 radius</a:t>
                      </a:r>
                      <a:endParaRPr/>
                    </a:p>
                  </a:txBody>
                  <a:tcPr marT="45725" marB="45725" marR="91450" marL="91450"/>
                </a:tc>
                <a:tc>
                  <a:txBody>
                    <a:bodyPr/>
                    <a:lstStyle/>
                    <a:p>
                      <a:pPr indent="0" lvl="0" marL="0" marR="0" rtl="0" algn="l">
                        <a:spcBef>
                          <a:spcPts val="0"/>
                        </a:spcBef>
                        <a:spcAft>
                          <a:spcPts val="0"/>
                        </a:spcAft>
                        <a:buClr>
                          <a:schemeClr val="lt1"/>
                        </a:buClr>
                        <a:buSzPts val="1400"/>
                        <a:buFont typeface="Arial"/>
                        <a:buNone/>
                      </a:pPr>
                      <a:r>
                        <a:rPr lang="en-US" sz="1400"/>
                        <a:t>Prior fracture without major trauma (other than fingers, toes, skull) after age 50 years</a:t>
                      </a:r>
                      <a:endParaRPr/>
                    </a:p>
                  </a:txBody>
                  <a:tcPr marT="45725" marB="45725" marR="91450" marL="91450"/>
                </a:tc>
                <a:tc>
                  <a:txBody>
                    <a:bodyPr/>
                    <a:lstStyle/>
                    <a:p>
                      <a:pPr indent="0" lvl="0" marL="0" marR="0" rtl="0" algn="l">
                        <a:spcBef>
                          <a:spcPts val="0"/>
                        </a:spcBef>
                        <a:spcAft>
                          <a:spcPts val="0"/>
                        </a:spcAft>
                        <a:buClr>
                          <a:schemeClr val="lt1"/>
                        </a:buClr>
                        <a:buSzPts val="1400"/>
                        <a:buFont typeface="Arial"/>
                        <a:buNone/>
                      </a:pPr>
                      <a:r>
                        <a:rPr lang="en-US" sz="1400"/>
                        <a:t>Postmenopausal women aged 60–90 years old</a:t>
                      </a:r>
                      <a:endParaRPr/>
                    </a:p>
                  </a:txBody>
                  <a:tcPr marT="45725" marB="45725" marR="91450" marL="91450"/>
                </a:tc>
              </a:tr>
              <a:tr h="1937750">
                <a:tc>
                  <a:txBody>
                    <a:bodyPr/>
                    <a:lstStyle/>
                    <a:p>
                      <a:pPr indent="0" lvl="0" marL="0" marR="0" rtl="0" algn="l">
                        <a:spcBef>
                          <a:spcPts val="0"/>
                        </a:spcBef>
                        <a:spcAft>
                          <a:spcPts val="0"/>
                        </a:spcAft>
                        <a:buClr>
                          <a:schemeClr val="lt1"/>
                        </a:buClr>
                        <a:buSzPts val="1400"/>
                        <a:buFont typeface="Arial"/>
                        <a:buNone/>
                      </a:pPr>
                      <a:r>
                        <a:rPr lang="en-US" sz="1400"/>
                        <a:t>At high risk for fracture, defined as</a:t>
                      </a:r>
                      <a:endParaRPr/>
                    </a:p>
                    <a:p>
                      <a:pPr indent="-285750" lvl="1" marL="742950" marR="0" rtl="0" algn="l">
                        <a:spcBef>
                          <a:spcPts val="0"/>
                        </a:spcBef>
                        <a:spcAft>
                          <a:spcPts val="0"/>
                        </a:spcAft>
                        <a:buClr>
                          <a:schemeClr val="lt1"/>
                        </a:buClr>
                        <a:buSzPts val="1400"/>
                        <a:buFont typeface="Arial"/>
                        <a:buChar char="•"/>
                      </a:pPr>
                      <a:r>
                        <a:rPr lang="en-US" sz="1400" u="none" cap="none" strike="noStrike"/>
                        <a:t>history of osteoporotic fracture,</a:t>
                      </a:r>
                      <a:endParaRPr/>
                    </a:p>
                    <a:p>
                      <a:pPr indent="-285750" lvl="1" marL="742950" marR="0" rtl="0" algn="l">
                        <a:spcBef>
                          <a:spcPts val="0"/>
                        </a:spcBef>
                        <a:spcAft>
                          <a:spcPts val="0"/>
                        </a:spcAft>
                        <a:buClr>
                          <a:schemeClr val="lt1"/>
                        </a:buClr>
                        <a:buSzPts val="1400"/>
                        <a:buFont typeface="Arial"/>
                        <a:buChar char="•"/>
                      </a:pPr>
                      <a:r>
                        <a:rPr lang="en-US" sz="1400" u="none" cap="none" strike="noStrike"/>
                        <a:t>or multiple risk factors for fracture</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lang="en-US" sz="1400"/>
                        <a:t>T-score between −1.0 and −2.5 and a fragility fracture of proximal humerus, pelvis, or distal forearm</a:t>
                      </a:r>
                      <a:endParaRPr/>
                    </a:p>
                  </a:txBody>
                  <a:tcPr marT="45725" marB="45725" marR="91450" marL="91450"/>
                </a:tc>
                <a:tc>
                  <a:txBody>
                    <a:bodyPr/>
                    <a:lstStyle/>
                    <a:p>
                      <a:pPr indent="-285750" lvl="0" marL="285750" marR="0" rtl="0" algn="l">
                        <a:spcBef>
                          <a:spcPts val="0"/>
                        </a:spcBef>
                        <a:spcAft>
                          <a:spcPts val="0"/>
                        </a:spcAft>
                        <a:buClr>
                          <a:schemeClr val="lt1"/>
                        </a:buClr>
                        <a:buSzPts val="1400"/>
                        <a:buFont typeface="Arial"/>
                        <a:buChar char="•"/>
                      </a:pPr>
                      <a:r>
                        <a:rPr lang="en-US" sz="1400"/>
                        <a:t>Clinical risk factors for osteoporosis</a:t>
                      </a:r>
                      <a:endParaRPr/>
                    </a:p>
                    <a:p>
                      <a:pPr indent="-285750" lvl="1" marL="742950" marR="0" rtl="0" algn="l">
                        <a:spcBef>
                          <a:spcPts val="0"/>
                        </a:spcBef>
                        <a:spcAft>
                          <a:spcPts val="0"/>
                        </a:spcAft>
                        <a:buClr>
                          <a:schemeClr val="lt1"/>
                        </a:buClr>
                        <a:buSzPts val="1400"/>
                        <a:buFont typeface="Arial"/>
                        <a:buChar char="•"/>
                      </a:pPr>
                      <a:r>
                        <a:rPr lang="en-US" sz="1400" u="none" cap="none" strike="noStrike"/>
                        <a:t>Age ≥65 years</a:t>
                      </a:r>
                      <a:endParaRPr/>
                    </a:p>
                    <a:p>
                      <a:pPr indent="-285750" lvl="1" marL="742950" marR="0" rtl="0" algn="l">
                        <a:spcBef>
                          <a:spcPts val="0"/>
                        </a:spcBef>
                        <a:spcAft>
                          <a:spcPts val="0"/>
                        </a:spcAft>
                        <a:buClr>
                          <a:schemeClr val="lt1"/>
                        </a:buClr>
                        <a:buSzPts val="1400"/>
                        <a:buFont typeface="Arial"/>
                        <a:buChar char="•"/>
                      </a:pPr>
                      <a:r>
                        <a:rPr lang="en-US" sz="1400" u="none" cap="none" strike="noStrike"/>
                        <a:t>Low body weight </a:t>
                      </a:r>
                      <a:endParaRPr/>
                    </a:p>
                    <a:p>
                      <a:pPr indent="-285750" lvl="1" marL="742950" marR="0" rtl="0" algn="l">
                        <a:spcBef>
                          <a:spcPts val="0"/>
                        </a:spcBef>
                        <a:spcAft>
                          <a:spcPts val="0"/>
                        </a:spcAft>
                        <a:buClr>
                          <a:schemeClr val="lt1"/>
                        </a:buClr>
                        <a:buSzPts val="1400"/>
                        <a:buFont typeface="Arial"/>
                        <a:buChar char="•"/>
                      </a:pPr>
                      <a:r>
                        <a:rPr lang="en-US" sz="1400" u="none" cap="none" strike="noStrike"/>
                        <a:t>Smoking</a:t>
                      </a:r>
                      <a:endParaRPr/>
                    </a:p>
                    <a:p>
                      <a:pPr indent="-285750" lvl="1" marL="742950" marR="0" rtl="0" algn="l">
                        <a:spcBef>
                          <a:spcPts val="0"/>
                        </a:spcBef>
                        <a:spcAft>
                          <a:spcPts val="0"/>
                        </a:spcAft>
                        <a:buClr>
                          <a:schemeClr val="lt1"/>
                        </a:buClr>
                        <a:buSzPts val="1400"/>
                        <a:buFont typeface="Arial"/>
                        <a:buChar char="•"/>
                      </a:pPr>
                      <a:r>
                        <a:rPr lang="en-US" sz="1400" u="none" cap="none" strike="noStrike"/>
                        <a:t>Early menopause</a:t>
                      </a:r>
                      <a:endParaRPr/>
                    </a:p>
                    <a:p>
                      <a:pPr indent="-285750" lvl="1" marL="742950" marR="0" rtl="0" algn="l">
                        <a:spcBef>
                          <a:spcPts val="0"/>
                        </a:spcBef>
                        <a:spcAft>
                          <a:spcPts val="0"/>
                        </a:spcAft>
                        <a:buClr>
                          <a:schemeClr val="lt1"/>
                        </a:buClr>
                        <a:buSzPts val="1400"/>
                        <a:buFont typeface="Arial"/>
                        <a:buChar char="•"/>
                      </a:pPr>
                      <a:r>
                        <a:rPr lang="en-US" sz="1400" u="none" cap="none" strike="noStrike"/>
                        <a:t>Excessive alcohol intake</a:t>
                      </a:r>
                      <a:endParaRPr/>
                    </a:p>
                  </a:txBody>
                  <a:tcPr marT="45725" marB="45725" marR="91450" marL="91450"/>
                </a:tc>
                <a:tc>
                  <a:txBody>
                    <a:bodyPr/>
                    <a:lstStyle/>
                    <a:p>
                      <a:pPr indent="0" lvl="0" marL="0" marR="0" rtl="0" algn="l">
                        <a:spcBef>
                          <a:spcPts val="0"/>
                        </a:spcBef>
                        <a:spcAft>
                          <a:spcPts val="0"/>
                        </a:spcAft>
                        <a:buClr>
                          <a:schemeClr val="lt1"/>
                        </a:buClr>
                        <a:buSzPts val="1400"/>
                        <a:buFont typeface="Arial"/>
                        <a:buNone/>
                      </a:pPr>
                      <a:r>
                        <a:rPr lang="en-US" sz="1400"/>
                        <a:t>With lumbar spine or total hip BMD T-score of less than −2·5 at either location but greater than –4·0 at both locations</a:t>
                      </a:r>
                      <a:endParaRPr/>
                    </a:p>
                  </a:txBody>
                  <a:tcPr marT="45725" marB="45725" marR="91450" marL="91450"/>
                </a:tc>
              </a:tr>
              <a:tr h="1927775">
                <a:tc>
                  <a:txBody>
                    <a:bodyPr/>
                    <a:lstStyle/>
                    <a:p>
                      <a:pPr indent="0" lvl="0" marL="0" marR="0" rtl="0" algn="l">
                        <a:spcBef>
                          <a:spcPts val="0"/>
                        </a:spcBef>
                        <a:spcAft>
                          <a:spcPts val="0"/>
                        </a:spcAft>
                        <a:buNone/>
                      </a:pPr>
                      <a:r>
                        <a:rPr lang="en-US" sz="1400"/>
                        <a:t>or patients who have failed or are intolerant to other available osteoporosis therapy</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lang="en-US" sz="1400"/>
                        <a:t>Low-trauma spine or hip fracture (regardless of bone mineral density</a:t>
                      </a:r>
                      <a:endParaRPr/>
                    </a:p>
                  </a:txBody>
                  <a:tcPr marT="45725" marB="45725" marR="91450" marL="91450"/>
                </a:tc>
                <a:tc>
                  <a:txBody>
                    <a:bodyPr/>
                    <a:lstStyle/>
                    <a:p>
                      <a:pPr indent="-285750" lvl="0" marL="285750" marR="0" rtl="0" algn="l">
                        <a:spcBef>
                          <a:spcPts val="0"/>
                        </a:spcBef>
                        <a:spcAft>
                          <a:spcPts val="0"/>
                        </a:spcAft>
                        <a:buClr>
                          <a:schemeClr val="lt1"/>
                        </a:buClr>
                        <a:buSzPts val="1400"/>
                        <a:buFont typeface="Arial"/>
                        <a:buChar char="•"/>
                      </a:pPr>
                      <a:r>
                        <a:rPr lang="en-US" sz="1400"/>
                        <a:t>Prior spine fractures</a:t>
                      </a:r>
                      <a:endParaRPr/>
                    </a:p>
                    <a:p>
                      <a:pPr indent="-285750" lvl="0" marL="285750" marR="0" rtl="0" algn="l">
                        <a:spcBef>
                          <a:spcPts val="0"/>
                        </a:spcBef>
                        <a:spcAft>
                          <a:spcPts val="0"/>
                        </a:spcAft>
                        <a:buClr>
                          <a:schemeClr val="lt1"/>
                        </a:buClr>
                        <a:buSzPts val="1400"/>
                        <a:buFont typeface="Arial"/>
                        <a:buChar char="•"/>
                      </a:pPr>
                      <a:r>
                        <a:rPr lang="en-US" sz="1400"/>
                        <a:t>Glucocorticoid therapy equivalent to ≥5 mg of prednisone per day for 3months or more</a:t>
                      </a:r>
                      <a:endParaRPr/>
                    </a:p>
                    <a:p>
                      <a:pPr indent="-285750" lvl="0" marL="285750" marR="0" rtl="0" algn="l">
                        <a:spcBef>
                          <a:spcPts val="0"/>
                        </a:spcBef>
                        <a:spcAft>
                          <a:spcPts val="0"/>
                        </a:spcAft>
                        <a:buClr>
                          <a:schemeClr val="lt1"/>
                        </a:buClr>
                        <a:buSzPts val="1400"/>
                        <a:buFont typeface="Arial"/>
                        <a:buChar char="•"/>
                      </a:pPr>
                      <a:r>
                        <a:rPr lang="en-US" sz="1400"/>
                        <a:t>Secondary osteoporosis</a:t>
                      </a:r>
                      <a:endParaRPr/>
                    </a:p>
                    <a:p>
                      <a:pPr indent="-285750" lvl="0" marL="285750" marR="0" rtl="0" algn="l">
                        <a:spcBef>
                          <a:spcPts val="0"/>
                        </a:spcBef>
                        <a:spcAft>
                          <a:spcPts val="0"/>
                        </a:spcAft>
                        <a:buClr>
                          <a:schemeClr val="lt1"/>
                        </a:buClr>
                        <a:buSzPts val="1400"/>
                        <a:buFont typeface="Arial"/>
                        <a:buChar char="•"/>
                      </a:pPr>
                      <a:r>
                        <a:rPr lang="en-US" sz="1400"/>
                        <a:t>Height loss of kyphosis</a:t>
                      </a:r>
                      <a:endParaRPr/>
                    </a:p>
                    <a:p>
                      <a:pPr indent="-285750" lvl="0" marL="285750" marR="0" rtl="0" algn="l">
                        <a:spcBef>
                          <a:spcPts val="0"/>
                        </a:spcBef>
                        <a:spcAft>
                          <a:spcPts val="0"/>
                        </a:spcAft>
                        <a:buClr>
                          <a:schemeClr val="lt1"/>
                        </a:buClr>
                        <a:buSzPts val="1400"/>
                        <a:buFont typeface="Arial"/>
                        <a:buChar char="•"/>
                      </a:pPr>
                      <a:r>
                        <a:rPr lang="en-US" sz="1400"/>
                        <a:t>Risk factors for falling</a:t>
                      </a:r>
                      <a:endParaRPr/>
                    </a:p>
                    <a:p>
                      <a:pPr indent="-285750" lvl="0" marL="285750" marR="0" rtl="0" algn="l">
                        <a:spcBef>
                          <a:spcPts val="0"/>
                        </a:spcBef>
                        <a:spcAft>
                          <a:spcPts val="0"/>
                        </a:spcAft>
                        <a:buClr>
                          <a:schemeClr val="lt1"/>
                        </a:buClr>
                        <a:buSzPts val="1400"/>
                        <a:buFont typeface="Arial"/>
                        <a:buChar char="•"/>
                      </a:pPr>
                      <a:r>
                        <a:rPr lang="en-US" sz="1400"/>
                        <a:t>With radiographic osteopenia</a:t>
                      </a:r>
                      <a:endParaRPr/>
                    </a:p>
                  </a:txBody>
                  <a:tcPr marT="45725" marB="45725" marR="91450" marL="91450"/>
                </a:tc>
                <a:tc>
                  <a:txBody>
                    <a:bodyPr/>
                    <a:lstStyle/>
                    <a:p>
                      <a:pPr indent="-196850" lvl="0" marL="285750" marR="0" rtl="0" algn="l">
                        <a:spcBef>
                          <a:spcPts val="0"/>
                        </a:spcBef>
                        <a:spcAft>
                          <a:spcPts val="0"/>
                        </a:spcAft>
                        <a:buClr>
                          <a:schemeClr val="lt1"/>
                        </a:buClr>
                        <a:buSzPts val="1400"/>
                        <a:buFont typeface="Arial"/>
                        <a:buNone/>
                      </a:pPr>
                      <a:r>
                        <a:t/>
                      </a:r>
                      <a:endParaRPr sz="1400"/>
                    </a:p>
                  </a:txBody>
                  <a:tcPr marT="45725" marB="45725" marR="91450" marL="91450"/>
                </a:tc>
              </a:tr>
              <a:tr h="328425">
                <a:tc gridSpan="3">
                  <a:txBody>
                    <a:bodyPr/>
                    <a:lstStyle/>
                    <a:p>
                      <a:pPr indent="0" lvl="0" marL="0" marR="0" rtl="0" algn="l">
                        <a:spcBef>
                          <a:spcPts val="0"/>
                        </a:spcBef>
                        <a:spcAft>
                          <a:spcPts val="0"/>
                        </a:spcAft>
                        <a:buNone/>
                      </a:pPr>
                      <a:r>
                        <a:rPr lang="en-US" sz="1200"/>
                        <a:t>*American Association of Clinical Endocrinologists/American College of Endocrinology Clinical</a:t>
                      </a:r>
                      <a:endParaRPr/>
                    </a:p>
                    <a:p>
                      <a:pPr indent="0" lvl="0" marL="0" marR="0" rtl="0" algn="l">
                        <a:spcBef>
                          <a:spcPts val="0"/>
                        </a:spcBef>
                        <a:spcAft>
                          <a:spcPts val="0"/>
                        </a:spcAft>
                        <a:buNone/>
                      </a:pPr>
                      <a:r>
                        <a:rPr lang="en-US" sz="1200"/>
                        <a:t>** Lancet Diabetes Endocrinol .2017 Jul;5(7):513-523</a:t>
                      </a:r>
                      <a:endParaRPr/>
                    </a:p>
                  </a:txBody>
                  <a:tcPr marT="45725" marB="45725" marR="91450" marL="91450"/>
                </a:tc>
                <a:tc hMerge="1"/>
                <a:tc hMerge="1"/>
                <a:tc>
                  <a:txBody>
                    <a:bodyPr/>
                    <a:lstStyle/>
                    <a:p>
                      <a:pPr indent="0" lvl="0" marL="0" marR="0" rtl="0" algn="ctr">
                        <a:lnSpc>
                          <a:spcPct val="100000"/>
                        </a:lnSpc>
                        <a:spcBef>
                          <a:spcPts val="0"/>
                        </a:spcBef>
                        <a:spcAft>
                          <a:spcPts val="0"/>
                        </a:spcAft>
                        <a:buClr>
                          <a:schemeClr val="lt1"/>
                        </a:buClr>
                        <a:buSzPts val="1400"/>
                        <a:buFont typeface="Arial"/>
                        <a:buNone/>
                      </a:pPr>
                      <a:r>
                        <a:t/>
                      </a:r>
                      <a:endParaRPr b="0" sz="1400">
                        <a:solidFill>
                          <a:schemeClr val="dk1"/>
                        </a:solidFill>
                      </a:endParaRPr>
                    </a:p>
                  </a:txBody>
                  <a:tcPr marT="45725" marB="45725" marR="91450" marL="91450"/>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9" name="Shape 809"/>
        <p:cNvGrpSpPr/>
        <p:nvPr/>
      </p:nvGrpSpPr>
      <p:grpSpPr>
        <a:xfrm>
          <a:off x="0" y="0"/>
          <a:ext cx="0" cy="0"/>
          <a:chOff x="0" y="0"/>
          <a:chExt cx="0" cy="0"/>
        </a:xfrm>
      </p:grpSpPr>
      <p:sp>
        <p:nvSpPr>
          <p:cNvPr id="810" name="Google Shape;810;p43"/>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000"/>
              <a:buFont typeface="Arial"/>
              <a:buNone/>
            </a:pPr>
            <a:r>
              <a:rPr b="1" lang="en-US" sz="2000">
                <a:solidFill>
                  <a:srgbClr val="FFFF00"/>
                </a:solidFill>
              </a:rPr>
              <a:t>US FDA approved Indication # 2</a:t>
            </a:r>
            <a:br>
              <a:rPr b="1" lang="en-US" sz="2000">
                <a:solidFill>
                  <a:srgbClr val="FFFF00"/>
                </a:solidFill>
              </a:rPr>
            </a:br>
            <a:r>
              <a:rPr b="1" lang="en-US" sz="2000">
                <a:solidFill>
                  <a:srgbClr val="FFFF00"/>
                </a:solidFill>
              </a:rPr>
              <a:t>Treatment To Increase Bone Mass In Men With Osteoporosis</a:t>
            </a:r>
            <a:endParaRPr/>
          </a:p>
        </p:txBody>
      </p:sp>
      <p:sp>
        <p:nvSpPr>
          <p:cNvPr id="811" name="Google Shape;811;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12" name="Google Shape;812;p43"/>
          <p:cNvGraphicFramePr/>
          <p:nvPr/>
        </p:nvGraphicFramePr>
        <p:xfrm>
          <a:off x="293793" y="886523"/>
          <a:ext cx="3000000" cy="3000000"/>
        </p:xfrm>
        <a:graphic>
          <a:graphicData uri="http://schemas.openxmlformats.org/drawingml/2006/table">
            <a:tbl>
              <a:tblPr bandRow="1" firstRow="1">
                <a:noFill/>
                <a:tableStyleId>{39A2FDD2-EF8A-4CAF-AA39-2E294FD4B59C}</a:tableStyleId>
              </a:tblPr>
              <a:tblGrid>
                <a:gridCol w="3780900"/>
                <a:gridCol w="3818025"/>
                <a:gridCol w="4005500"/>
              </a:tblGrid>
              <a:tr h="668800">
                <a:tc>
                  <a:txBody>
                    <a:bodyPr/>
                    <a:lstStyle/>
                    <a:p>
                      <a:pPr indent="0" lvl="0" marL="0" marR="0" rtl="0" algn="l">
                        <a:spcBef>
                          <a:spcPts val="0"/>
                        </a:spcBef>
                        <a:spcAft>
                          <a:spcPts val="0"/>
                        </a:spcAft>
                        <a:buNone/>
                      </a:pPr>
                      <a:r>
                        <a:rPr b="1" lang="en-US" sz="1600">
                          <a:solidFill>
                            <a:srgbClr val="FFFF00"/>
                          </a:solidFill>
                        </a:rPr>
                        <a:t>US FDA </a:t>
                      </a:r>
                      <a:endParaRPr b="1" sz="1600">
                        <a:solidFill>
                          <a:srgbClr val="FFFF00"/>
                        </a:solidFill>
                      </a:endParaRPr>
                    </a:p>
                  </a:txBody>
                  <a:tcPr marT="45725" marB="45725" marR="91450" marL="91450"/>
                </a:tc>
                <a:tc>
                  <a:txBody>
                    <a:bodyPr/>
                    <a:lstStyle/>
                    <a:p>
                      <a:pPr indent="0" lvl="0" marL="0" marR="0" rtl="0" algn="l">
                        <a:lnSpc>
                          <a:spcPct val="100000"/>
                        </a:lnSpc>
                        <a:spcBef>
                          <a:spcPts val="0"/>
                        </a:spcBef>
                        <a:spcAft>
                          <a:spcPts val="0"/>
                        </a:spcAft>
                        <a:buClr>
                          <a:srgbClr val="FFFF00"/>
                        </a:buClr>
                        <a:buSzPts val="1600"/>
                        <a:buFont typeface="Arial"/>
                        <a:buNone/>
                      </a:pPr>
                      <a:r>
                        <a:rPr b="1" lang="en-US" sz="1600">
                          <a:solidFill>
                            <a:srgbClr val="FFFF00"/>
                          </a:solidFill>
                        </a:rPr>
                        <a:t>Endocrine Society Clinical Practice Guideline 2012 </a:t>
                      </a:r>
                      <a:endParaRPr b="1" sz="1600">
                        <a:solidFill>
                          <a:srgbClr val="FFFF00"/>
                        </a:solidFill>
                      </a:endParaRPr>
                    </a:p>
                  </a:txBody>
                  <a:tcPr marT="45725" marB="45725" marR="91450" marL="91450"/>
                </a:tc>
                <a:tc>
                  <a:txBody>
                    <a:bodyPr/>
                    <a:lstStyle/>
                    <a:p>
                      <a:pPr indent="0" lvl="0" marL="0" marR="0" rtl="0" algn="l">
                        <a:spcBef>
                          <a:spcPts val="0"/>
                        </a:spcBef>
                        <a:spcAft>
                          <a:spcPts val="0"/>
                        </a:spcAft>
                        <a:buNone/>
                      </a:pPr>
                      <a:r>
                        <a:rPr b="1" lang="en-US" sz="1600">
                          <a:solidFill>
                            <a:srgbClr val="FFFF00"/>
                          </a:solidFill>
                        </a:rPr>
                        <a:t>Clinical data (ADAMO trial) * </a:t>
                      </a:r>
                      <a:endParaRPr/>
                    </a:p>
                  </a:txBody>
                  <a:tcPr marT="45725" marB="45725" marR="91450" marL="91450"/>
                </a:tc>
              </a:tr>
              <a:tr h="863875">
                <a:tc>
                  <a:txBody>
                    <a:bodyPr/>
                    <a:lstStyle/>
                    <a:p>
                      <a:pPr indent="0" lvl="0" marL="0" marR="0" rtl="0" algn="l">
                        <a:spcBef>
                          <a:spcPts val="0"/>
                        </a:spcBef>
                        <a:spcAft>
                          <a:spcPts val="0"/>
                        </a:spcAft>
                        <a:buNone/>
                      </a:pPr>
                      <a:r>
                        <a:rPr lang="en-US" sz="1600"/>
                        <a:t>Men with osteoporosis </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600"/>
                        <a:buFont typeface="Arial"/>
                        <a:buNone/>
                      </a:pPr>
                      <a:r>
                        <a:rPr lang="en-US" sz="1600"/>
                        <a:t>Hip or vertebral fracture without major trauma</a:t>
                      </a:r>
                      <a:endParaRPr/>
                    </a:p>
                  </a:txBody>
                  <a:tcPr marT="45725" marB="45725" marR="91450" marL="91450"/>
                </a:tc>
                <a:tc>
                  <a:txBody>
                    <a:bodyPr/>
                    <a:lstStyle/>
                    <a:p>
                      <a:pPr indent="0" lvl="0" marL="0" marR="0" rtl="0" algn="l">
                        <a:spcBef>
                          <a:spcPts val="0"/>
                        </a:spcBef>
                        <a:spcAft>
                          <a:spcPts val="0"/>
                        </a:spcAft>
                        <a:buClr>
                          <a:schemeClr val="lt1"/>
                        </a:buClr>
                        <a:buSzPts val="1600"/>
                        <a:buFont typeface="Arial"/>
                        <a:buNone/>
                      </a:pPr>
                      <a:r>
                        <a:rPr lang="en-US" sz="1600"/>
                        <a:t>BMD T-score (based on male reference ranges) less than or equal to 2.0 and more than or equal to 3.5 at the LS or FN </a:t>
                      </a:r>
                      <a:endParaRPr/>
                    </a:p>
                  </a:txBody>
                  <a:tcPr marT="45725" marB="45725" marR="91450" marL="91450"/>
                </a:tc>
              </a:tr>
              <a:tr h="1937750">
                <a:tc>
                  <a:txBody>
                    <a:bodyPr/>
                    <a:lstStyle/>
                    <a:p>
                      <a:pPr indent="0" lvl="0" marL="0" marR="0" rtl="0" algn="l">
                        <a:spcBef>
                          <a:spcPts val="0"/>
                        </a:spcBef>
                        <a:spcAft>
                          <a:spcPts val="0"/>
                        </a:spcAft>
                        <a:buNone/>
                      </a:pPr>
                      <a:r>
                        <a:rPr lang="en-US" sz="1600"/>
                        <a:t>History of osteoporotic fracture</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600"/>
                        <a:buFont typeface="Arial"/>
                        <a:buNone/>
                      </a:pPr>
                      <a:r>
                        <a:rPr lang="en-US" sz="1600"/>
                        <a:t>Men who are receiving long-term glucocorticoid therapy in pharmacological doses (e.g., prednisone or equivalent 7.5 mg/d)</a:t>
                      </a:r>
                      <a:endParaRPr/>
                    </a:p>
                  </a:txBody>
                  <a:tcPr marT="45725" marB="45725" marR="91450" marL="91450"/>
                </a:tc>
                <a:tc>
                  <a:txBody>
                    <a:bodyPr/>
                    <a:lstStyle/>
                    <a:p>
                      <a:pPr indent="0" lvl="0" marL="0" marR="0" rtl="0" algn="l">
                        <a:spcBef>
                          <a:spcPts val="0"/>
                        </a:spcBef>
                        <a:spcAft>
                          <a:spcPts val="0"/>
                        </a:spcAft>
                        <a:buClr>
                          <a:schemeClr val="lt1"/>
                        </a:buClr>
                        <a:buSzPts val="1600"/>
                        <a:buFont typeface="Arial"/>
                        <a:buNone/>
                      </a:pPr>
                      <a:r>
                        <a:rPr lang="en-US" sz="1600"/>
                        <a:t>or had a previous major osteoporotic fracture and a BMD T-score less than or equal to 1.0 and more than or equal to 3.5 at the LS or FN </a:t>
                      </a:r>
                      <a:endParaRPr/>
                    </a:p>
                  </a:txBody>
                  <a:tcPr marT="45725" marB="45725" marR="91450" marL="91450"/>
                </a:tc>
              </a:tr>
              <a:tr h="1485550">
                <a:tc>
                  <a:txBody>
                    <a:bodyPr/>
                    <a:lstStyle/>
                    <a:p>
                      <a:pPr indent="0" lvl="0" marL="0" marR="0" rtl="0" algn="l">
                        <a:lnSpc>
                          <a:spcPct val="100000"/>
                        </a:lnSpc>
                        <a:spcBef>
                          <a:spcPts val="0"/>
                        </a:spcBef>
                        <a:spcAft>
                          <a:spcPts val="0"/>
                        </a:spcAft>
                        <a:buClr>
                          <a:schemeClr val="lt1"/>
                        </a:buClr>
                        <a:buSzPts val="1600"/>
                        <a:buFont typeface="Arial"/>
                        <a:buNone/>
                      </a:pPr>
                      <a:r>
                        <a:rPr lang="en-US" sz="1600"/>
                        <a:t>Multiple risk factors for fracture</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600"/>
                        <a:buFont typeface="Arial"/>
                        <a:buNone/>
                      </a:pPr>
                      <a:r>
                        <a:rPr lang="en-US" sz="1600"/>
                        <a:t>Endocrine Society Clinical Practice Guideline 2012 </a:t>
                      </a:r>
                      <a:endParaRPr/>
                    </a:p>
                  </a:txBody>
                  <a:tcPr marT="45725" marB="45725" marR="91450" marL="91450"/>
                </a:tc>
                <a:tc>
                  <a:txBody>
                    <a:bodyPr/>
                    <a:lstStyle/>
                    <a:p>
                      <a:pPr indent="0" lvl="0" marL="0" marR="0" rtl="0" algn="l">
                        <a:lnSpc>
                          <a:spcPct val="100000"/>
                        </a:lnSpc>
                        <a:spcBef>
                          <a:spcPts val="0"/>
                        </a:spcBef>
                        <a:spcAft>
                          <a:spcPts val="0"/>
                        </a:spcAft>
                        <a:buClr>
                          <a:schemeClr val="lt1"/>
                        </a:buClr>
                        <a:buSzPts val="1600"/>
                        <a:buFont typeface="Arial"/>
                        <a:buNone/>
                      </a:pPr>
                      <a:r>
                        <a:rPr lang="en-US" sz="1600"/>
                        <a:t>And had at least two lumbar vertebrae, one femur, and one forearm evaluable by dual-energy x-ray absorptiometry (DXA).</a:t>
                      </a:r>
                      <a:endParaRPr/>
                    </a:p>
                    <a:p>
                      <a:pPr indent="0" lvl="0" marL="0" marR="0" rtl="0" algn="l">
                        <a:spcBef>
                          <a:spcPts val="0"/>
                        </a:spcBef>
                        <a:spcAft>
                          <a:spcPts val="0"/>
                        </a:spcAft>
                        <a:buClr>
                          <a:schemeClr val="lt1"/>
                        </a:buClr>
                        <a:buSzPts val="1600"/>
                        <a:buFont typeface="Arial"/>
                        <a:buNone/>
                      </a:pPr>
                      <a:r>
                        <a:t/>
                      </a:r>
                      <a:endParaRPr sz="1600"/>
                    </a:p>
                  </a:txBody>
                  <a:tcPr marT="45725" marB="45725" marR="91450" marL="91450"/>
                </a:tc>
              </a:tr>
              <a:tr h="328425">
                <a:tc gridSpan="3">
                  <a:txBody>
                    <a:bodyPr/>
                    <a:lstStyle/>
                    <a:p>
                      <a:pPr indent="0" lvl="0" marL="0" marR="0" rtl="0" algn="l">
                        <a:spcBef>
                          <a:spcPts val="0"/>
                        </a:spcBef>
                        <a:spcAft>
                          <a:spcPts val="0"/>
                        </a:spcAft>
                        <a:buNone/>
                      </a:pPr>
                      <a:r>
                        <a:rPr lang="en-US" sz="1600"/>
                        <a:t>*J Clin Endocrinol Metab. 2012;97(9):3161–9</a:t>
                      </a:r>
                      <a:endParaRPr sz="1600"/>
                    </a:p>
                  </a:txBody>
                  <a:tcPr marT="45725" marB="45725" marR="91450" marL="91450"/>
                </a:tc>
                <a:tc hMerge="1"/>
                <a:tc hMerge="1"/>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16" name="Shape 816"/>
        <p:cNvGrpSpPr/>
        <p:nvPr/>
      </p:nvGrpSpPr>
      <p:grpSpPr>
        <a:xfrm>
          <a:off x="0" y="0"/>
          <a:ext cx="0" cy="0"/>
          <a:chOff x="0" y="0"/>
          <a:chExt cx="0" cy="0"/>
        </a:xfrm>
      </p:grpSpPr>
      <p:sp>
        <p:nvSpPr>
          <p:cNvPr id="817" name="Google Shape;817;p44"/>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US FDA approved Indication # 3</a:t>
            </a:r>
            <a:br>
              <a:rPr b="1" lang="en-US" sz="2400">
                <a:solidFill>
                  <a:srgbClr val="FFFF00"/>
                </a:solidFill>
              </a:rPr>
            </a:br>
            <a:r>
              <a:rPr b="1" lang="en-US" sz="2400">
                <a:solidFill>
                  <a:srgbClr val="FFFF00"/>
                </a:solidFill>
              </a:rPr>
              <a:t>Treatment Of Glucocorticoid-Induced Osteoporosis</a:t>
            </a:r>
            <a:endParaRPr/>
          </a:p>
        </p:txBody>
      </p:sp>
      <p:sp>
        <p:nvSpPr>
          <p:cNvPr id="818" name="Google Shape;818;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19" name="Google Shape;819;p44"/>
          <p:cNvGraphicFramePr/>
          <p:nvPr/>
        </p:nvGraphicFramePr>
        <p:xfrm>
          <a:off x="668264" y="1526131"/>
          <a:ext cx="3000000" cy="3000000"/>
        </p:xfrm>
        <a:graphic>
          <a:graphicData uri="http://schemas.openxmlformats.org/drawingml/2006/table">
            <a:tbl>
              <a:tblPr bandRow="1" firstRow="1">
                <a:noFill/>
                <a:tableStyleId>{39A2FDD2-EF8A-4CAF-AA39-2E294FD4B59C}</a:tableStyleId>
              </a:tblPr>
              <a:tblGrid>
                <a:gridCol w="5271175"/>
                <a:gridCol w="5584300"/>
              </a:tblGrid>
              <a:tr h="668800">
                <a:tc>
                  <a:txBody>
                    <a:bodyPr/>
                    <a:lstStyle/>
                    <a:p>
                      <a:pPr indent="0" lvl="0" marL="0" marR="0" rtl="0" algn="l">
                        <a:spcBef>
                          <a:spcPts val="0"/>
                        </a:spcBef>
                        <a:spcAft>
                          <a:spcPts val="0"/>
                        </a:spcAft>
                        <a:buNone/>
                      </a:pPr>
                      <a:r>
                        <a:rPr b="1" lang="en-US" sz="1600">
                          <a:solidFill>
                            <a:srgbClr val="FFFF00"/>
                          </a:solidFill>
                        </a:rPr>
                        <a:t>US FDA </a:t>
                      </a:r>
                      <a:endParaRPr/>
                    </a:p>
                  </a:txBody>
                  <a:tcPr marT="45725" marB="45725" marR="91450" marL="91450"/>
                </a:tc>
                <a:tc>
                  <a:txBody>
                    <a:bodyPr/>
                    <a:lstStyle/>
                    <a:p>
                      <a:pPr indent="0" lvl="0" marL="0" marR="0" rtl="0" algn="l">
                        <a:spcBef>
                          <a:spcPts val="0"/>
                        </a:spcBef>
                        <a:spcAft>
                          <a:spcPts val="0"/>
                        </a:spcAft>
                        <a:buNone/>
                      </a:pPr>
                      <a:r>
                        <a:rPr b="1" lang="en-US" sz="1600">
                          <a:solidFill>
                            <a:srgbClr val="FFFF00"/>
                          </a:solidFill>
                        </a:rPr>
                        <a:t>Clinical data * </a:t>
                      </a:r>
                      <a:endParaRPr/>
                    </a:p>
                  </a:txBody>
                  <a:tcPr marT="45725" marB="45725" marR="91450" marL="91450"/>
                </a:tc>
              </a:tr>
              <a:tr h="863875">
                <a:tc>
                  <a:txBody>
                    <a:bodyPr/>
                    <a:lstStyle/>
                    <a:p>
                      <a:pPr indent="0" lvl="0" marL="0" marR="0" rtl="0" algn="l">
                        <a:spcBef>
                          <a:spcPts val="0"/>
                        </a:spcBef>
                        <a:spcAft>
                          <a:spcPts val="0"/>
                        </a:spcAft>
                        <a:buNone/>
                      </a:pPr>
                      <a:r>
                        <a:rPr lang="en-US" sz="1600"/>
                        <a:t>Treatment of glucocorticoid-induced osteoporosis in men and women </a:t>
                      </a:r>
                      <a:endParaRPr/>
                    </a:p>
                  </a:txBody>
                  <a:tcPr marT="45725" marB="45725" marR="91450" marL="91450"/>
                </a:tc>
                <a:tc>
                  <a:txBody>
                    <a:bodyPr/>
                    <a:lstStyle/>
                    <a:p>
                      <a:pPr indent="0" lvl="0" marL="0" marR="0" rtl="0" algn="l">
                        <a:spcBef>
                          <a:spcPts val="0"/>
                        </a:spcBef>
                        <a:spcAft>
                          <a:spcPts val="0"/>
                        </a:spcAft>
                        <a:buClr>
                          <a:schemeClr val="lt1"/>
                        </a:buClr>
                        <a:buSzPts val="1600"/>
                        <a:buFont typeface="Arial"/>
                        <a:buNone/>
                      </a:pPr>
                      <a:r>
                        <a:rPr lang="en-US" sz="1600"/>
                        <a:t>≥7.5 mg daily prednisone</a:t>
                      </a:r>
                      <a:endParaRPr/>
                    </a:p>
                  </a:txBody>
                  <a:tcPr marT="45725" marB="45725" marR="91450" marL="91450"/>
                </a:tc>
              </a:tr>
              <a:tr h="1937750">
                <a:tc>
                  <a:txBody>
                    <a:bodyPr/>
                    <a:lstStyle/>
                    <a:p>
                      <a:pPr indent="0" lvl="0" marL="0" marR="0" rtl="0" algn="l">
                        <a:spcBef>
                          <a:spcPts val="0"/>
                        </a:spcBef>
                        <a:spcAft>
                          <a:spcPts val="0"/>
                        </a:spcAft>
                        <a:buNone/>
                      </a:pPr>
                      <a:r>
                        <a:rPr lang="en-US" sz="1600"/>
                        <a:t>At high risk of fracture who are either initiating or continuing systemic glucocorticoids in a daily dosage equivalent to 7.5 mg or greater of prednisone and expected to remain on glucocorticoids for at least 6 months</a:t>
                      </a:r>
                      <a:endParaRPr/>
                    </a:p>
                  </a:txBody>
                  <a:tcPr marT="45725" marB="45725" marR="91450" marL="91450"/>
                </a:tc>
                <a:tc>
                  <a:txBody>
                    <a:bodyPr/>
                    <a:lstStyle/>
                    <a:p>
                      <a:pPr indent="0" lvl="0" marL="0" marR="0" rtl="0" algn="l">
                        <a:spcBef>
                          <a:spcPts val="0"/>
                        </a:spcBef>
                        <a:spcAft>
                          <a:spcPts val="0"/>
                        </a:spcAft>
                        <a:buClr>
                          <a:schemeClr val="lt1"/>
                        </a:buClr>
                        <a:buSzPts val="1600"/>
                        <a:buFont typeface="Arial"/>
                        <a:buNone/>
                      </a:pPr>
                      <a:r>
                        <a:rPr lang="en-US" sz="1600"/>
                        <a:t>History of osteoporotic fracture</a:t>
                      </a:r>
                      <a:endParaRPr/>
                    </a:p>
                    <a:p>
                      <a:pPr indent="0" lvl="0" marL="0" marR="0" rtl="0" algn="l">
                        <a:spcBef>
                          <a:spcPts val="0"/>
                        </a:spcBef>
                        <a:spcAft>
                          <a:spcPts val="0"/>
                        </a:spcAft>
                        <a:buClr>
                          <a:schemeClr val="lt1"/>
                        </a:buClr>
                        <a:buSzPts val="1600"/>
                        <a:buFont typeface="Arial"/>
                        <a:buNone/>
                      </a:pPr>
                      <a:r>
                        <a:rPr lang="en-US" sz="1600"/>
                        <a:t>Glucocorticoid-continuing patients ≥50 years old had T scores of -2.0 or less (or -1.0 or less with fracture history)</a:t>
                      </a:r>
                      <a:endParaRPr/>
                    </a:p>
                  </a:txBody>
                  <a:tcPr marT="45725" marB="45725" marR="91450" marL="91450"/>
                </a:tc>
              </a:tr>
              <a:tr h="328425">
                <a:tc gridSpan="2">
                  <a:txBody>
                    <a:bodyPr/>
                    <a:lstStyle/>
                    <a:p>
                      <a:pPr indent="0" lvl="0" marL="0" marR="0" rtl="0" algn="l">
                        <a:spcBef>
                          <a:spcPts val="0"/>
                        </a:spcBef>
                        <a:spcAft>
                          <a:spcPts val="0"/>
                        </a:spcAft>
                        <a:buNone/>
                      </a:pPr>
                      <a:r>
                        <a:rPr lang="en-US" sz="1600"/>
                        <a:t>* Arthritis Rheumatol. 2019 Jul;71(7):1174-1184.</a:t>
                      </a:r>
                      <a:endParaRPr sz="1600"/>
                    </a:p>
                  </a:txBody>
                  <a:tcPr marT="45725" marB="45725" marR="91450" marL="91450"/>
                </a:tc>
                <a:tc hMerge="1"/>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23" name="Shape 823"/>
        <p:cNvGrpSpPr/>
        <p:nvPr/>
      </p:nvGrpSpPr>
      <p:grpSpPr>
        <a:xfrm>
          <a:off x="0" y="0"/>
          <a:ext cx="0" cy="0"/>
          <a:chOff x="0" y="0"/>
          <a:chExt cx="0" cy="0"/>
        </a:xfrm>
      </p:grpSpPr>
      <p:sp>
        <p:nvSpPr>
          <p:cNvPr id="824" name="Google Shape;824;p45"/>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FF00"/>
              </a:buClr>
              <a:buSzPct val="100000"/>
              <a:buFont typeface="Arial"/>
              <a:buNone/>
            </a:pPr>
            <a:r>
              <a:rPr b="1" lang="en-US" sz="2000">
                <a:solidFill>
                  <a:srgbClr val="FFFF00"/>
                </a:solidFill>
              </a:rPr>
              <a:t>US FDA approved Indication # 4</a:t>
            </a:r>
            <a:br>
              <a:rPr b="1" lang="en-US" sz="2000">
                <a:solidFill>
                  <a:srgbClr val="FFFF00"/>
                </a:solidFill>
              </a:rPr>
            </a:br>
            <a:r>
              <a:rPr b="1" lang="en-US" sz="2000">
                <a:solidFill>
                  <a:srgbClr val="FFFF00"/>
                </a:solidFill>
              </a:rPr>
              <a:t>Treatment Of Bone Loss In Men Receiving Androgen Deprivation Therapy For Prostate Cancer</a:t>
            </a:r>
            <a:endParaRPr/>
          </a:p>
        </p:txBody>
      </p:sp>
      <p:sp>
        <p:nvSpPr>
          <p:cNvPr id="825" name="Google Shape;825;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26" name="Google Shape;826;p45"/>
          <p:cNvGraphicFramePr/>
          <p:nvPr/>
        </p:nvGraphicFramePr>
        <p:xfrm>
          <a:off x="668264" y="963377"/>
          <a:ext cx="3000000" cy="3000000"/>
        </p:xfrm>
        <a:graphic>
          <a:graphicData uri="http://schemas.openxmlformats.org/drawingml/2006/table">
            <a:tbl>
              <a:tblPr bandRow="1" firstRow="1">
                <a:noFill/>
                <a:tableStyleId>{39A2FDD2-EF8A-4CAF-AA39-2E294FD4B59C}</a:tableStyleId>
              </a:tblPr>
              <a:tblGrid>
                <a:gridCol w="5271175"/>
                <a:gridCol w="5584300"/>
              </a:tblGrid>
              <a:tr h="558500">
                <a:tc>
                  <a:txBody>
                    <a:bodyPr/>
                    <a:lstStyle/>
                    <a:p>
                      <a:pPr indent="0" lvl="0" marL="0" marR="0" rtl="0" algn="l">
                        <a:spcBef>
                          <a:spcPts val="0"/>
                        </a:spcBef>
                        <a:spcAft>
                          <a:spcPts val="0"/>
                        </a:spcAft>
                        <a:buNone/>
                      </a:pPr>
                      <a:r>
                        <a:rPr b="1" lang="en-US" sz="1800">
                          <a:solidFill>
                            <a:srgbClr val="FFFF00"/>
                          </a:solidFill>
                        </a:rPr>
                        <a:t>US FDA </a:t>
                      </a:r>
                      <a:endParaRPr/>
                    </a:p>
                  </a:txBody>
                  <a:tcPr marT="45725" marB="45725" marR="91450" marL="91450"/>
                </a:tc>
                <a:tc>
                  <a:txBody>
                    <a:bodyPr/>
                    <a:lstStyle/>
                    <a:p>
                      <a:pPr indent="0" lvl="0" marL="0" marR="0" rtl="0" algn="l">
                        <a:spcBef>
                          <a:spcPts val="0"/>
                        </a:spcBef>
                        <a:spcAft>
                          <a:spcPts val="0"/>
                        </a:spcAft>
                        <a:buNone/>
                      </a:pPr>
                      <a:r>
                        <a:rPr b="1" lang="en-US" sz="1800">
                          <a:solidFill>
                            <a:srgbClr val="FFFF00"/>
                          </a:solidFill>
                        </a:rPr>
                        <a:t>Clinical data * </a:t>
                      </a:r>
                      <a:endParaRPr/>
                    </a:p>
                  </a:txBody>
                  <a:tcPr marT="45725" marB="45725" marR="91450" marL="91450"/>
                </a:tc>
              </a:tr>
              <a:tr h="1028800">
                <a:tc>
                  <a:txBody>
                    <a:bodyPr/>
                    <a:lstStyle/>
                    <a:p>
                      <a:pPr indent="0" lvl="0" marL="0" marR="0" rtl="0" algn="l">
                        <a:spcBef>
                          <a:spcPts val="0"/>
                        </a:spcBef>
                        <a:spcAft>
                          <a:spcPts val="0"/>
                        </a:spcAft>
                        <a:buNone/>
                      </a:pPr>
                      <a:r>
                        <a:rPr lang="en-US" sz="1800"/>
                        <a:t>Treatment to increase bone mass in men at high risk for fracture receiving androgen deprivation therapy for nonmetastatic prostate cancer</a:t>
                      </a:r>
                      <a:endParaRPr/>
                    </a:p>
                  </a:txBody>
                  <a:tcPr marT="45725" marB="45725" marR="91450" marL="91450"/>
                </a:tc>
                <a:tc>
                  <a:txBody>
                    <a:bodyPr/>
                    <a:lstStyle/>
                    <a:p>
                      <a:pPr indent="0" lvl="0" marL="0" marR="0" rtl="0" algn="l">
                        <a:spcBef>
                          <a:spcPts val="0"/>
                        </a:spcBef>
                        <a:spcAft>
                          <a:spcPts val="0"/>
                        </a:spcAft>
                        <a:buClr>
                          <a:schemeClr val="lt1"/>
                        </a:buClr>
                        <a:buSzPts val="1800"/>
                        <a:buFont typeface="Arial"/>
                        <a:buNone/>
                      </a:pPr>
                      <a:r>
                        <a:rPr lang="en-US" sz="1800"/>
                        <a:t>Histologically confirmed prostate cancer</a:t>
                      </a:r>
                      <a:endParaRPr/>
                    </a:p>
                  </a:txBody>
                  <a:tcPr marT="45725" marB="45725" marR="91450" marL="91450"/>
                </a:tc>
              </a:tr>
              <a:tr h="915325">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Clr>
                          <a:schemeClr val="lt1"/>
                        </a:buClr>
                        <a:buSzPts val="1800"/>
                        <a:buFont typeface="Arial"/>
                        <a:buNone/>
                      </a:pPr>
                      <a:r>
                        <a:rPr lang="en-US" sz="1800"/>
                        <a:t>Receiving androgen-deprivation therapy (bilateral orchiectomy or GnRH-agonist therapy) with an expected duration of such treatment for 12 or more months</a:t>
                      </a:r>
                      <a:endParaRPr/>
                    </a:p>
                  </a:txBody>
                  <a:tcPr marT="45725" marB="45725" marR="91450" marL="91450"/>
                </a:tc>
              </a:tr>
              <a:tr h="73680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Clr>
                          <a:schemeClr val="lt1"/>
                        </a:buClr>
                        <a:buSzPts val="1800"/>
                        <a:buFont typeface="Arial"/>
                        <a:buNone/>
                      </a:pPr>
                      <a:r>
                        <a:rPr lang="en-US" sz="1800"/>
                        <a:t>Low bone mineral density (T score at the lumbar spine, total hip, or femoral neck of less than −1.0) at baseline or a history of an osteoporotic fracture</a:t>
                      </a:r>
                      <a:endParaRPr/>
                    </a:p>
                  </a:txBody>
                  <a:tcPr marT="45725" marB="45725" marR="91450" marL="91450"/>
                </a:tc>
              </a:tr>
              <a:tr h="1618200">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Clr>
                          <a:schemeClr val="lt1"/>
                        </a:buClr>
                        <a:buSzPts val="1800"/>
                        <a:buFont typeface="Arial"/>
                        <a:buNone/>
                      </a:pPr>
                      <a:r>
                        <a:rPr lang="en-US" sz="1800"/>
                        <a:t>Eastern Cooperative Oncology Group performance status score of 2 or less.</a:t>
                      </a:r>
                      <a:endParaRPr/>
                    </a:p>
                  </a:txBody>
                  <a:tcPr marT="45725" marB="45725" marR="91450" marL="91450"/>
                </a:tc>
              </a:tr>
              <a:tr h="279975">
                <a:tc gridSpan="2">
                  <a:txBody>
                    <a:bodyPr/>
                    <a:lstStyle/>
                    <a:p>
                      <a:pPr indent="0" lvl="0" marL="0" marR="0" rtl="0" algn="l">
                        <a:spcBef>
                          <a:spcPts val="0"/>
                        </a:spcBef>
                        <a:spcAft>
                          <a:spcPts val="0"/>
                        </a:spcAft>
                        <a:buNone/>
                      </a:pPr>
                      <a:r>
                        <a:rPr lang="en-US" sz="1800"/>
                        <a:t>* N Engl J Med. 2009 Aug 20; 361(8): 745–755.</a:t>
                      </a:r>
                      <a:endParaRPr/>
                    </a:p>
                  </a:txBody>
                  <a:tcPr marT="45725" marB="45725" marR="91450" marL="91450"/>
                </a:tc>
                <a:tc hMerge="1"/>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0" name="Shape 830"/>
        <p:cNvGrpSpPr/>
        <p:nvPr/>
      </p:nvGrpSpPr>
      <p:grpSpPr>
        <a:xfrm>
          <a:off x="0" y="0"/>
          <a:ext cx="0" cy="0"/>
          <a:chOff x="0" y="0"/>
          <a:chExt cx="0" cy="0"/>
        </a:xfrm>
      </p:grpSpPr>
      <p:sp>
        <p:nvSpPr>
          <p:cNvPr id="831" name="Google Shape;831;p46"/>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FF00"/>
              </a:buClr>
              <a:buSzPct val="100000"/>
              <a:buFont typeface="Arial"/>
              <a:buNone/>
            </a:pPr>
            <a:r>
              <a:rPr b="1" lang="en-US" sz="2000">
                <a:solidFill>
                  <a:srgbClr val="FFFF00"/>
                </a:solidFill>
              </a:rPr>
              <a:t>US FDA approved Indication # 5</a:t>
            </a:r>
            <a:br>
              <a:rPr b="1" lang="en-US" sz="2000">
                <a:solidFill>
                  <a:srgbClr val="FFFF00"/>
                </a:solidFill>
              </a:rPr>
            </a:br>
            <a:r>
              <a:rPr b="1" lang="en-US" sz="2000">
                <a:solidFill>
                  <a:srgbClr val="FFFF00"/>
                </a:solidFill>
              </a:rPr>
              <a:t>Treatment Of Bone Loss In Women Receiving Adjuvant Aromatase Inhibitor Therapy For Breast Cancer</a:t>
            </a:r>
            <a:endParaRPr/>
          </a:p>
        </p:txBody>
      </p:sp>
      <p:sp>
        <p:nvSpPr>
          <p:cNvPr id="832" name="Google Shape;832;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33" name="Google Shape;833;p46"/>
          <p:cNvGraphicFramePr/>
          <p:nvPr/>
        </p:nvGraphicFramePr>
        <p:xfrm>
          <a:off x="329174" y="963377"/>
          <a:ext cx="3000000" cy="3000000"/>
        </p:xfrm>
        <a:graphic>
          <a:graphicData uri="http://schemas.openxmlformats.org/drawingml/2006/table">
            <a:tbl>
              <a:tblPr bandRow="1" firstRow="1">
                <a:noFill/>
                <a:tableStyleId>{39A2FDD2-EF8A-4CAF-AA39-2E294FD4B59C}</a:tableStyleId>
              </a:tblPr>
              <a:tblGrid>
                <a:gridCol w="3698100"/>
                <a:gridCol w="3917775"/>
                <a:gridCol w="3917775"/>
              </a:tblGrid>
              <a:tr h="565625">
                <a:tc>
                  <a:txBody>
                    <a:bodyPr/>
                    <a:lstStyle/>
                    <a:p>
                      <a:pPr indent="0" lvl="0" marL="0" marR="0" rtl="0" algn="l">
                        <a:spcBef>
                          <a:spcPts val="0"/>
                        </a:spcBef>
                        <a:spcAft>
                          <a:spcPts val="0"/>
                        </a:spcAft>
                        <a:buNone/>
                      </a:pPr>
                      <a:r>
                        <a:rPr b="1" lang="en-US" sz="1400">
                          <a:solidFill>
                            <a:srgbClr val="FFFF00"/>
                          </a:solidFill>
                        </a:rPr>
                        <a:t>US FDA </a:t>
                      </a:r>
                      <a:endParaRPr/>
                    </a:p>
                  </a:txBody>
                  <a:tcPr marT="45725" marB="45725" marR="91450" marL="91450"/>
                </a:tc>
                <a:tc>
                  <a:txBody>
                    <a:bodyPr/>
                    <a:lstStyle/>
                    <a:p>
                      <a:pPr indent="0" lvl="0" marL="0" marR="0" rtl="0" algn="l">
                        <a:spcBef>
                          <a:spcPts val="0"/>
                        </a:spcBef>
                        <a:spcAft>
                          <a:spcPts val="0"/>
                        </a:spcAft>
                        <a:buNone/>
                      </a:pPr>
                      <a:r>
                        <a:rPr b="1" lang="en-US" sz="1400">
                          <a:solidFill>
                            <a:srgbClr val="FFFF00"/>
                          </a:solidFill>
                        </a:rPr>
                        <a:t>NCCN </a:t>
                      </a:r>
                      <a:endParaRPr/>
                    </a:p>
                  </a:txBody>
                  <a:tcPr marT="45725" marB="45725" marR="91450" marL="91450"/>
                </a:tc>
                <a:tc>
                  <a:txBody>
                    <a:bodyPr/>
                    <a:lstStyle/>
                    <a:p>
                      <a:pPr indent="0" lvl="0" marL="0" marR="0" rtl="0" algn="l">
                        <a:spcBef>
                          <a:spcPts val="0"/>
                        </a:spcBef>
                        <a:spcAft>
                          <a:spcPts val="0"/>
                        </a:spcAft>
                        <a:buNone/>
                      </a:pPr>
                      <a:r>
                        <a:rPr b="1" lang="en-US" sz="1400">
                          <a:solidFill>
                            <a:srgbClr val="FFFF00"/>
                          </a:solidFill>
                        </a:rPr>
                        <a:t>Clinical data * </a:t>
                      </a:r>
                      <a:endParaRPr/>
                    </a:p>
                  </a:txBody>
                  <a:tcPr marT="45725" marB="45725" marR="91450" marL="91450"/>
                </a:tc>
              </a:tr>
              <a:tr h="1041925">
                <a:tc rowSpan="5">
                  <a:txBody>
                    <a:bodyPr/>
                    <a:lstStyle/>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t/>
                      </a:r>
                      <a:endParaRPr sz="1400"/>
                    </a:p>
                    <a:p>
                      <a:pPr indent="0" lvl="0" marL="0" marR="0" rtl="0" algn="l">
                        <a:spcBef>
                          <a:spcPts val="0"/>
                        </a:spcBef>
                        <a:spcAft>
                          <a:spcPts val="0"/>
                        </a:spcAft>
                        <a:buNone/>
                      </a:pPr>
                      <a:r>
                        <a:rPr lang="en-US" sz="1400"/>
                        <a:t>Treatment to increase bone mass in women at high risk for fracture receiving adjuvant aromatase inhibitor therapy for breast cancer</a:t>
                      </a:r>
                      <a:endParaRPr/>
                    </a:p>
                  </a:txBody>
                  <a:tcPr marT="45725" marB="45725" marR="91450" marL="91450"/>
                </a:tc>
                <a:tc rowSpan="5">
                  <a:txBody>
                    <a:bodyPr/>
                    <a:lstStyle/>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t/>
                      </a:r>
                      <a:endParaRPr sz="1400"/>
                    </a:p>
                    <a:p>
                      <a:pPr indent="0" lvl="0" marL="0" marR="0" rtl="0" algn="l">
                        <a:lnSpc>
                          <a:spcPct val="100000"/>
                        </a:lnSpc>
                        <a:spcBef>
                          <a:spcPts val="0"/>
                        </a:spcBef>
                        <a:spcAft>
                          <a:spcPts val="0"/>
                        </a:spcAft>
                        <a:buClr>
                          <a:schemeClr val="lt1"/>
                        </a:buClr>
                        <a:buSzPts val="1400"/>
                        <a:buFont typeface="Arial"/>
                        <a:buNone/>
                      </a:pPr>
                      <a:r>
                        <a:rPr lang="en-US" sz="1400"/>
                        <a:t>Consider adjuvant bisphosphonate therapy or denosumab in postmenopausal (natural or induced) patients receiving adjuvant aromatase inhibitor therapy </a:t>
                      </a:r>
                      <a:endParaRPr/>
                    </a:p>
                  </a:txBody>
                  <a:tcPr marT="45725" marB="45725" marR="91450" marL="91450"/>
                </a:tc>
                <a:tc>
                  <a:txBody>
                    <a:bodyPr/>
                    <a:lstStyle/>
                    <a:p>
                      <a:pPr indent="0" lvl="0" marL="0" marR="0" rtl="0" algn="l">
                        <a:spcBef>
                          <a:spcPts val="0"/>
                        </a:spcBef>
                        <a:spcAft>
                          <a:spcPts val="0"/>
                        </a:spcAft>
                        <a:buClr>
                          <a:schemeClr val="lt1"/>
                        </a:buClr>
                        <a:buSzPts val="1400"/>
                        <a:buFont typeface="Arial"/>
                        <a:buNone/>
                      </a:pPr>
                      <a:r>
                        <a:rPr lang="en-US" sz="1400"/>
                        <a:t>Early-stage histologically or cytologically confirmed breast cancer </a:t>
                      </a:r>
                      <a:endParaRPr/>
                    </a:p>
                  </a:txBody>
                  <a:tcPr marT="45725" marB="45725" marR="91450" marL="91450"/>
                </a:tc>
              </a:tr>
              <a:tr h="956925">
                <a:tc vMerge="1"/>
                <a:tc vMerge="1"/>
                <a:tc>
                  <a:txBody>
                    <a:bodyPr/>
                    <a:lstStyle/>
                    <a:p>
                      <a:pPr indent="0" lvl="0" marL="0" marR="0" rtl="0" algn="l">
                        <a:lnSpc>
                          <a:spcPct val="100000"/>
                        </a:lnSpc>
                        <a:spcBef>
                          <a:spcPts val="0"/>
                        </a:spcBef>
                        <a:spcAft>
                          <a:spcPts val="0"/>
                        </a:spcAft>
                        <a:buClr>
                          <a:schemeClr val="lt1"/>
                        </a:buClr>
                        <a:buSzPts val="1400"/>
                        <a:buFont typeface="Arial"/>
                        <a:buNone/>
                      </a:pPr>
                      <a:r>
                        <a:rPr lang="en-US" sz="1400"/>
                        <a:t>Hormone receptor–positive and undergoing adjuvant aromatase inhibitor therapy required to have serum 25-hydroxyvitamin D levels 12 ng/mL</a:t>
                      </a:r>
                      <a:endParaRPr/>
                    </a:p>
                  </a:txBody>
                  <a:tcPr marT="45725" marB="45725" marR="91450" marL="91450"/>
                </a:tc>
              </a:tr>
              <a:tr h="740850">
                <a:tc vMerge="1"/>
                <a:tc vMerge="1"/>
                <a:tc>
                  <a:txBody>
                    <a:bodyPr/>
                    <a:lstStyle/>
                    <a:p>
                      <a:pPr indent="0" lvl="0" marL="0" marR="0" rtl="0" algn="l">
                        <a:spcBef>
                          <a:spcPts val="0"/>
                        </a:spcBef>
                        <a:spcAft>
                          <a:spcPts val="0"/>
                        </a:spcAft>
                        <a:buClr>
                          <a:schemeClr val="lt1"/>
                        </a:buClr>
                        <a:buSzPts val="1400"/>
                        <a:buFont typeface="Arial"/>
                        <a:buNone/>
                      </a:pPr>
                      <a:r>
                        <a:rPr lang="en-US" sz="1400"/>
                        <a:t>Completed treatment with surgery and/or radiation and chemotherapy 4 weeks before study entry. </a:t>
                      </a:r>
                      <a:endParaRPr/>
                    </a:p>
                  </a:txBody>
                  <a:tcPr marT="45725" marB="45725" marR="91450" marL="91450"/>
                </a:tc>
              </a:tr>
              <a:tr h="956925">
                <a:tc vMerge="1"/>
                <a:tc vMerge="1"/>
                <a:tc>
                  <a:txBody>
                    <a:bodyPr/>
                    <a:lstStyle/>
                    <a:p>
                      <a:pPr indent="0" lvl="0" marL="0" marR="0" rtl="0" algn="l">
                        <a:lnSpc>
                          <a:spcPct val="100000"/>
                        </a:lnSpc>
                        <a:spcBef>
                          <a:spcPts val="0"/>
                        </a:spcBef>
                        <a:spcAft>
                          <a:spcPts val="0"/>
                        </a:spcAft>
                        <a:buClr>
                          <a:schemeClr val="lt1"/>
                        </a:buClr>
                        <a:buSzPts val="1400"/>
                        <a:buFont typeface="Arial"/>
                        <a:buNone/>
                      </a:pPr>
                      <a:r>
                        <a:rPr lang="en-US" sz="1400"/>
                        <a:t>Low bone mass (lumbar spine, total hip [total proximal femur], or femoral neck BMD corresponding to a T-score of-1.0 to -2.5). </a:t>
                      </a:r>
                      <a:endParaRPr/>
                    </a:p>
                    <a:p>
                      <a:pPr indent="0" lvl="0" marL="0" marR="0" rtl="0" algn="l">
                        <a:spcBef>
                          <a:spcPts val="0"/>
                        </a:spcBef>
                        <a:spcAft>
                          <a:spcPts val="0"/>
                        </a:spcAft>
                        <a:buClr>
                          <a:schemeClr val="lt1"/>
                        </a:buClr>
                        <a:buSzPts val="1400"/>
                        <a:buFont typeface="Arial"/>
                        <a:buNone/>
                      </a:pPr>
                      <a:r>
                        <a:t/>
                      </a:r>
                      <a:endParaRPr sz="1400"/>
                    </a:p>
                  </a:txBody>
                  <a:tcPr marT="45725" marB="45725" marR="91450" marL="91450"/>
                </a:tc>
              </a:tr>
              <a:tr h="822075">
                <a:tc vMerge="1"/>
                <a:tc vMerge="1"/>
                <a:tc>
                  <a:txBody>
                    <a:bodyPr/>
                    <a:lstStyle/>
                    <a:p>
                      <a:pPr indent="0" lvl="0" marL="0" marR="0" rtl="0" algn="l">
                        <a:spcBef>
                          <a:spcPts val="0"/>
                        </a:spcBef>
                        <a:spcAft>
                          <a:spcPts val="0"/>
                        </a:spcAft>
                        <a:buClr>
                          <a:schemeClr val="lt1"/>
                        </a:buClr>
                        <a:buSzPts val="1400"/>
                        <a:buFont typeface="Arial"/>
                        <a:buNone/>
                      </a:pPr>
                      <a:r>
                        <a:rPr lang="en-US" sz="1400"/>
                        <a:t>Serum 25-hydroxyvitamin D levels ≥12 ng/mL</a:t>
                      </a:r>
                      <a:endParaRPr/>
                    </a:p>
                  </a:txBody>
                  <a:tcPr marT="45725" marB="45725" marR="91450" marL="91450"/>
                </a:tc>
              </a:tr>
              <a:tr h="308675">
                <a:tc gridSpan="3">
                  <a:txBody>
                    <a:bodyPr/>
                    <a:lstStyle/>
                    <a:p>
                      <a:pPr indent="0" lvl="0" marL="0" marR="0" rtl="0" algn="l">
                        <a:spcBef>
                          <a:spcPts val="0"/>
                        </a:spcBef>
                        <a:spcAft>
                          <a:spcPts val="0"/>
                        </a:spcAft>
                        <a:buNone/>
                      </a:pPr>
                      <a:r>
                        <a:rPr lang="en-US" sz="1400"/>
                        <a:t>* J Clin Oncol 26:4875-4882</a:t>
                      </a:r>
                      <a:endParaRPr/>
                    </a:p>
                  </a:txBody>
                  <a:tcPr marT="45725" marB="45725" marR="91450" marL="91450"/>
                </a:tc>
                <a:tc hMerge="1"/>
                <a:tc hMerge="1"/>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7" name="Shape 837"/>
        <p:cNvGrpSpPr/>
        <p:nvPr/>
      </p:nvGrpSpPr>
      <p:grpSpPr>
        <a:xfrm>
          <a:off x="0" y="0"/>
          <a:ext cx="0" cy="0"/>
          <a:chOff x="0" y="0"/>
          <a:chExt cx="0" cy="0"/>
        </a:xfrm>
      </p:grpSpPr>
      <p:sp>
        <p:nvSpPr>
          <p:cNvPr id="838" name="Google Shape;838;p47"/>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000"/>
              <a:buFont typeface="Arial"/>
              <a:buNone/>
            </a:pPr>
            <a:r>
              <a:rPr b="1" lang="en-US" sz="2000">
                <a:solidFill>
                  <a:srgbClr val="FFFF00"/>
                </a:solidFill>
              </a:rPr>
              <a:t>Clinical use # 5</a:t>
            </a:r>
            <a:br>
              <a:rPr b="1" lang="en-US" sz="2000">
                <a:solidFill>
                  <a:srgbClr val="FFFF00"/>
                </a:solidFill>
              </a:rPr>
            </a:br>
            <a:r>
              <a:rPr b="1" lang="en-US" sz="2000">
                <a:solidFill>
                  <a:srgbClr val="FFFF00"/>
                </a:solidFill>
              </a:rPr>
              <a:t>Denosumab in osteoporosis/ osteopenia associated with Kidney Transplant Patients</a:t>
            </a:r>
            <a:endParaRPr/>
          </a:p>
        </p:txBody>
      </p:sp>
      <p:graphicFrame>
        <p:nvGraphicFramePr>
          <p:cNvPr id="839" name="Google Shape;839;p47"/>
          <p:cNvGraphicFramePr/>
          <p:nvPr/>
        </p:nvGraphicFramePr>
        <p:xfrm>
          <a:off x="148434" y="875322"/>
          <a:ext cx="3000000" cy="3000000"/>
        </p:xfrm>
        <a:graphic>
          <a:graphicData uri="http://schemas.openxmlformats.org/drawingml/2006/table">
            <a:tbl>
              <a:tblPr bandRow="1" firstRow="1">
                <a:noFill/>
                <a:tableStyleId>{2AF94181-1F4E-4B8C-8CD3-8F2D4555DBA5}</a:tableStyleId>
              </a:tblPr>
              <a:tblGrid>
                <a:gridCol w="1722650"/>
                <a:gridCol w="2223100"/>
                <a:gridCol w="2331175"/>
                <a:gridCol w="2609050"/>
                <a:gridCol w="3009150"/>
              </a:tblGrid>
              <a:tr h="251275">
                <a:tc gridSpan="5">
                  <a:txBody>
                    <a:bodyPr/>
                    <a:lstStyle/>
                    <a:p>
                      <a:pPr indent="0" lvl="0" marL="0" marR="0" rtl="0" algn="ctr">
                        <a:spcBef>
                          <a:spcPts val="0"/>
                        </a:spcBef>
                        <a:spcAft>
                          <a:spcPts val="0"/>
                        </a:spcAft>
                        <a:buNone/>
                      </a:pPr>
                      <a:r>
                        <a:rPr lang="en-US" sz="1200"/>
                        <a:t>Patient characteristics </a:t>
                      </a:r>
                      <a:endParaRPr/>
                    </a:p>
                  </a:txBody>
                  <a:tcPr marT="45725" marB="45725" marR="91450" marL="91450"/>
                </a:tc>
                <a:tc hMerge="1"/>
                <a:tc hMerge="1"/>
                <a:tc hMerge="1"/>
                <a:tc hMerge="1"/>
              </a:tr>
              <a:tr h="427150">
                <a:tc>
                  <a:txBody>
                    <a:bodyPr/>
                    <a:lstStyle/>
                    <a:p>
                      <a:pPr indent="0" lvl="0" marL="0" marR="0" rtl="0" algn="l">
                        <a:spcBef>
                          <a:spcPts val="0"/>
                        </a:spcBef>
                        <a:spcAft>
                          <a:spcPts val="0"/>
                        </a:spcAft>
                        <a:buNone/>
                      </a:pPr>
                      <a:r>
                        <a:t/>
                      </a:r>
                      <a:endParaRPr sz="1200"/>
                    </a:p>
                  </a:txBody>
                  <a:tcPr marT="45725" marB="45725" marR="91450" marL="91450"/>
                </a:tc>
                <a:tc>
                  <a:txBody>
                    <a:bodyPr/>
                    <a:lstStyle/>
                    <a:p>
                      <a:pPr indent="0" lvl="0" marL="0" marR="0" rtl="0" algn="l">
                        <a:spcBef>
                          <a:spcPts val="0"/>
                        </a:spcBef>
                        <a:spcAft>
                          <a:spcPts val="0"/>
                        </a:spcAft>
                        <a:buNone/>
                      </a:pPr>
                      <a:r>
                        <a:rPr lang="en-US" sz="1200"/>
                        <a:t>Bonani et al. </a:t>
                      </a:r>
                      <a:endParaRPr/>
                    </a:p>
                  </a:txBody>
                  <a:tcPr marT="45725" marB="45725" marR="91450" marL="91450"/>
                </a:tc>
                <a:tc>
                  <a:txBody>
                    <a:bodyPr/>
                    <a:lstStyle/>
                    <a:p>
                      <a:pPr indent="0" lvl="0" marL="0" marR="0" rtl="0" algn="l">
                        <a:spcBef>
                          <a:spcPts val="0"/>
                        </a:spcBef>
                        <a:spcAft>
                          <a:spcPts val="0"/>
                        </a:spcAft>
                        <a:buNone/>
                      </a:pPr>
                      <a:r>
                        <a:rPr lang="en-US" sz="1200"/>
                        <a:t>Doddoli et al.</a:t>
                      </a:r>
                      <a:endParaRPr/>
                    </a:p>
                  </a:txBody>
                  <a:tcPr marT="45725" marB="45725" marR="91450" marL="91450"/>
                </a:tc>
                <a:tc>
                  <a:txBody>
                    <a:bodyPr/>
                    <a:lstStyle/>
                    <a:p>
                      <a:pPr indent="0" lvl="0" marL="0" marR="0" rtl="0" algn="l">
                        <a:spcBef>
                          <a:spcPts val="0"/>
                        </a:spcBef>
                        <a:spcAft>
                          <a:spcPts val="0"/>
                        </a:spcAft>
                        <a:buNone/>
                      </a:pPr>
                      <a:r>
                        <a:rPr lang="en-US" sz="1200"/>
                        <a:t>Yoshino et al. and Nakayama et al. </a:t>
                      </a:r>
                      <a:endParaRPr/>
                    </a:p>
                  </a:txBody>
                  <a:tcPr marT="45725" marB="45725" marR="91450" marL="91450"/>
                </a:tc>
                <a:tc>
                  <a:txBody>
                    <a:bodyPr/>
                    <a:lstStyle/>
                    <a:p>
                      <a:pPr indent="0" lvl="0" marL="0" marR="0" rtl="0" algn="l">
                        <a:spcBef>
                          <a:spcPts val="0"/>
                        </a:spcBef>
                        <a:spcAft>
                          <a:spcPts val="0"/>
                        </a:spcAft>
                        <a:buNone/>
                      </a:pPr>
                      <a:r>
                        <a:rPr lang="en-US" sz="1200"/>
                        <a:t>Brunova et al</a:t>
                      </a:r>
                      <a:endParaRPr/>
                    </a:p>
                  </a:txBody>
                  <a:tcPr marT="45725" marB="45725" marR="91450" marL="91450"/>
                </a:tc>
              </a:tr>
              <a:tr h="251275">
                <a:tc>
                  <a:txBody>
                    <a:bodyPr/>
                    <a:lstStyle/>
                    <a:p>
                      <a:pPr indent="0" lvl="0" marL="0" marR="0" rtl="0" algn="l">
                        <a:spcBef>
                          <a:spcPts val="0"/>
                        </a:spcBef>
                        <a:spcAft>
                          <a:spcPts val="0"/>
                        </a:spcAft>
                        <a:buNone/>
                      </a:pPr>
                      <a:r>
                        <a:rPr lang="en-US" sz="1200"/>
                        <a:t>Age (years)</a:t>
                      </a:r>
                      <a:endParaRPr/>
                    </a:p>
                  </a:txBody>
                  <a:tcPr marT="45725" marB="45725" marR="91450" marL="91450"/>
                </a:tc>
                <a:tc>
                  <a:txBody>
                    <a:bodyPr/>
                    <a:lstStyle/>
                    <a:p>
                      <a:pPr indent="0" lvl="0" marL="0" marR="0" rtl="0" algn="l">
                        <a:spcBef>
                          <a:spcPts val="0"/>
                        </a:spcBef>
                        <a:spcAft>
                          <a:spcPts val="0"/>
                        </a:spcAft>
                        <a:buNone/>
                      </a:pPr>
                      <a:r>
                        <a:rPr lang="en-US" sz="1200"/>
                        <a:t>50</a:t>
                      </a:r>
                      <a:endParaRPr/>
                    </a:p>
                  </a:txBody>
                  <a:tcPr marT="45725" marB="45725" marR="91450" marL="91450"/>
                </a:tc>
                <a:tc>
                  <a:txBody>
                    <a:bodyPr/>
                    <a:lstStyle/>
                    <a:p>
                      <a:pPr indent="0" lvl="0" marL="0" marR="0" rtl="0" algn="l">
                        <a:spcBef>
                          <a:spcPts val="0"/>
                        </a:spcBef>
                        <a:spcAft>
                          <a:spcPts val="0"/>
                        </a:spcAft>
                        <a:buNone/>
                      </a:pPr>
                      <a:r>
                        <a:rPr lang="en-US" sz="1200"/>
                        <a:t>60.5</a:t>
                      </a:r>
                      <a:endParaRPr/>
                    </a:p>
                  </a:txBody>
                  <a:tcPr marT="45725" marB="45725" marR="91450" marL="91450"/>
                </a:tc>
                <a:tc>
                  <a:txBody>
                    <a:bodyPr/>
                    <a:lstStyle/>
                    <a:p>
                      <a:pPr indent="0" lvl="0" marL="0" marR="0" rtl="0" algn="l">
                        <a:spcBef>
                          <a:spcPts val="0"/>
                        </a:spcBef>
                        <a:spcAft>
                          <a:spcPts val="0"/>
                        </a:spcAft>
                        <a:buNone/>
                      </a:pPr>
                      <a:r>
                        <a:rPr lang="en-US" sz="1200"/>
                        <a:t>51</a:t>
                      </a:r>
                      <a:endParaRPr/>
                    </a:p>
                  </a:txBody>
                  <a:tcPr marT="45725" marB="45725" marR="91450" marL="91450"/>
                </a:tc>
                <a:tc>
                  <a:txBody>
                    <a:bodyPr/>
                    <a:lstStyle/>
                    <a:p>
                      <a:pPr indent="0" lvl="0" marL="0" marR="0" rtl="0" algn="l">
                        <a:spcBef>
                          <a:spcPts val="0"/>
                        </a:spcBef>
                        <a:spcAft>
                          <a:spcPts val="0"/>
                        </a:spcAft>
                        <a:buNone/>
                      </a:pPr>
                      <a:r>
                        <a:rPr lang="en-US" sz="1200"/>
                        <a:t>NA </a:t>
                      </a:r>
                      <a:endParaRPr/>
                    </a:p>
                  </a:txBody>
                  <a:tcPr marT="45725" marB="45725" marR="91450" marL="91450"/>
                </a:tc>
              </a:tr>
              <a:tr h="251275">
                <a:tc>
                  <a:txBody>
                    <a:bodyPr/>
                    <a:lstStyle/>
                    <a:p>
                      <a:pPr indent="0" lvl="0" marL="0" marR="0" rtl="0" algn="l">
                        <a:spcBef>
                          <a:spcPts val="0"/>
                        </a:spcBef>
                        <a:spcAft>
                          <a:spcPts val="0"/>
                        </a:spcAft>
                        <a:buNone/>
                      </a:pPr>
                      <a:r>
                        <a:rPr lang="en-US" sz="1200"/>
                        <a:t>Calcium level</a:t>
                      </a:r>
                      <a:endParaRPr/>
                    </a:p>
                  </a:txBody>
                  <a:tcPr marT="45725" marB="45725" marR="91450" marL="91450"/>
                </a:tc>
                <a:tc>
                  <a:txBody>
                    <a:bodyPr/>
                    <a:lstStyle/>
                    <a:p>
                      <a:pPr indent="0" lvl="0" marL="0" marR="0" rtl="0" algn="l">
                        <a:spcBef>
                          <a:spcPts val="0"/>
                        </a:spcBef>
                        <a:spcAft>
                          <a:spcPts val="0"/>
                        </a:spcAft>
                        <a:buNone/>
                      </a:pPr>
                      <a:r>
                        <a:rPr lang="en-US" sz="1200"/>
                        <a:t>2.31 ± 0.16 mmol/L</a:t>
                      </a:r>
                      <a:endParaRPr sz="1200"/>
                    </a:p>
                  </a:txBody>
                  <a:tcPr marT="45725" marB="45725" marR="91450" marL="91450"/>
                </a:tc>
                <a:tc>
                  <a:txBody>
                    <a:bodyPr/>
                    <a:lstStyle/>
                    <a:p>
                      <a:pPr indent="0" lvl="0" marL="0" marR="0" rtl="0" algn="l">
                        <a:spcBef>
                          <a:spcPts val="0"/>
                        </a:spcBef>
                        <a:spcAft>
                          <a:spcPts val="0"/>
                        </a:spcAft>
                        <a:buNone/>
                      </a:pPr>
                      <a:r>
                        <a:rPr lang="en-US" sz="1200"/>
                        <a:t>2.33 mmol/L</a:t>
                      </a:r>
                      <a:endParaRPr sz="1200"/>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c>
                  <a:txBody>
                    <a:bodyPr/>
                    <a:lstStyle/>
                    <a:p>
                      <a:pPr indent="0" lvl="0" marL="0" marR="0" rtl="0" algn="l">
                        <a:spcBef>
                          <a:spcPts val="0"/>
                        </a:spcBef>
                        <a:spcAft>
                          <a:spcPts val="0"/>
                        </a:spcAft>
                        <a:buNone/>
                      </a:pPr>
                      <a:r>
                        <a:rPr lang="en-US" sz="1200"/>
                        <a:t>2.4 ± 0.1 mmol/L</a:t>
                      </a:r>
                      <a:endParaRPr/>
                    </a:p>
                  </a:txBody>
                  <a:tcPr marT="45725" marB="45725" marR="91450" marL="91450"/>
                </a:tc>
              </a:tr>
              <a:tr h="251275">
                <a:tc>
                  <a:txBody>
                    <a:bodyPr/>
                    <a:lstStyle/>
                    <a:p>
                      <a:pPr indent="0" lvl="0" marL="0" marR="0" rtl="0" algn="l">
                        <a:spcBef>
                          <a:spcPts val="0"/>
                        </a:spcBef>
                        <a:spcAft>
                          <a:spcPts val="0"/>
                        </a:spcAft>
                        <a:buNone/>
                      </a:pPr>
                      <a:r>
                        <a:rPr lang="en-US" sz="1200"/>
                        <a:t>Phosphate</a:t>
                      </a:r>
                      <a:endParaRPr/>
                    </a:p>
                  </a:txBody>
                  <a:tcPr marT="45725" marB="45725" marR="91450" marL="91450"/>
                </a:tc>
                <a:tc>
                  <a:txBody>
                    <a:bodyPr/>
                    <a:lstStyle/>
                    <a:p>
                      <a:pPr indent="0" lvl="0" marL="0" marR="0" rtl="0" algn="l">
                        <a:spcBef>
                          <a:spcPts val="0"/>
                        </a:spcBef>
                        <a:spcAft>
                          <a:spcPts val="0"/>
                        </a:spcAft>
                        <a:buNone/>
                      </a:pPr>
                      <a:r>
                        <a:rPr lang="en-US" sz="1200"/>
                        <a:t>0.58 ± 0.23 mmol/L</a:t>
                      </a:r>
                      <a:endParaRPr/>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r>
              <a:tr h="251275">
                <a:tc>
                  <a:txBody>
                    <a:bodyPr/>
                    <a:lstStyle/>
                    <a:p>
                      <a:pPr indent="0" lvl="0" marL="0" marR="0" rtl="0" algn="l">
                        <a:spcBef>
                          <a:spcPts val="0"/>
                        </a:spcBef>
                        <a:spcAft>
                          <a:spcPts val="0"/>
                        </a:spcAft>
                        <a:buNone/>
                      </a:pPr>
                      <a:r>
                        <a:rPr lang="en-US" sz="1200"/>
                        <a:t>PTH</a:t>
                      </a:r>
                      <a:endParaRPr/>
                    </a:p>
                  </a:txBody>
                  <a:tcPr marT="45725" marB="45725" marR="91450" marL="91450"/>
                </a:tc>
                <a:tc>
                  <a:txBody>
                    <a:bodyPr/>
                    <a:lstStyle/>
                    <a:p>
                      <a:pPr indent="0" lvl="0" marL="0" marR="0" rtl="0" algn="l">
                        <a:spcBef>
                          <a:spcPts val="0"/>
                        </a:spcBef>
                        <a:spcAft>
                          <a:spcPts val="0"/>
                        </a:spcAft>
                        <a:buNone/>
                      </a:pPr>
                      <a:r>
                        <a:rPr lang="en-US" sz="1200"/>
                        <a:t>163.1 ± 157.9 ng/L</a:t>
                      </a:r>
                      <a:endParaRPr/>
                    </a:p>
                  </a:txBody>
                  <a:tcPr marT="45725" marB="45725" marR="91450" marL="91450"/>
                </a:tc>
                <a:tc>
                  <a:txBody>
                    <a:bodyPr/>
                    <a:lstStyle/>
                    <a:p>
                      <a:pPr indent="0" lvl="0" marL="0" marR="0" rtl="0" algn="l">
                        <a:spcBef>
                          <a:spcPts val="0"/>
                        </a:spcBef>
                        <a:spcAft>
                          <a:spcPts val="0"/>
                        </a:spcAft>
                        <a:buNone/>
                      </a:pPr>
                      <a:r>
                        <a:rPr lang="en-US" sz="1200"/>
                        <a:t>95 ng/L</a:t>
                      </a:r>
                      <a:endParaRPr/>
                    </a:p>
                  </a:txBody>
                  <a:tcPr marT="45725" marB="45725" marR="91450" marL="91450"/>
                </a:tc>
                <a:tc>
                  <a:txBody>
                    <a:bodyPr/>
                    <a:lstStyle/>
                    <a:p>
                      <a:pPr indent="0" lvl="0" marL="0" marR="0" rtl="0" algn="l">
                        <a:spcBef>
                          <a:spcPts val="0"/>
                        </a:spcBef>
                        <a:spcAft>
                          <a:spcPts val="0"/>
                        </a:spcAft>
                        <a:buNone/>
                      </a:pPr>
                      <a:r>
                        <a:rPr lang="en-US" sz="1200"/>
                        <a:t>NA </a:t>
                      </a:r>
                      <a:endParaRPr/>
                    </a:p>
                  </a:txBody>
                  <a:tcPr marT="45725" marB="45725" marR="91450" marL="91450"/>
                </a:tc>
                <a:tc>
                  <a:txBody>
                    <a:bodyPr/>
                    <a:lstStyle/>
                    <a:p>
                      <a:pPr indent="0" lvl="0" marL="0" marR="0" rtl="0" algn="l">
                        <a:spcBef>
                          <a:spcPts val="0"/>
                        </a:spcBef>
                        <a:spcAft>
                          <a:spcPts val="0"/>
                        </a:spcAft>
                        <a:buNone/>
                      </a:pPr>
                      <a:r>
                        <a:rPr lang="en-US" sz="1200"/>
                        <a:t>14.8 ± 8.9 pmol/L</a:t>
                      </a:r>
                      <a:endParaRPr/>
                    </a:p>
                  </a:txBody>
                  <a:tcPr marT="45725" marB="45725" marR="91450" marL="91450"/>
                </a:tc>
              </a:tr>
              <a:tr h="427150">
                <a:tc>
                  <a:txBody>
                    <a:bodyPr/>
                    <a:lstStyle/>
                    <a:p>
                      <a:pPr indent="0" lvl="0" marL="0" marR="0" rtl="0" algn="l">
                        <a:spcBef>
                          <a:spcPts val="0"/>
                        </a:spcBef>
                        <a:spcAft>
                          <a:spcPts val="0"/>
                        </a:spcAft>
                        <a:buNone/>
                      </a:pPr>
                      <a:r>
                        <a:rPr lang="en-US" sz="1200"/>
                        <a:t>L-spine BMD (g/cm2 )</a:t>
                      </a:r>
                      <a:endParaRPr/>
                    </a:p>
                  </a:txBody>
                  <a:tcPr marT="45725" marB="45725" marR="91450" marL="91450"/>
                </a:tc>
                <a:tc>
                  <a:txBody>
                    <a:bodyPr/>
                    <a:lstStyle/>
                    <a:p>
                      <a:pPr indent="0" lvl="0" marL="0" marR="0" rtl="0" algn="l">
                        <a:spcBef>
                          <a:spcPts val="0"/>
                        </a:spcBef>
                        <a:spcAft>
                          <a:spcPts val="0"/>
                        </a:spcAft>
                        <a:buNone/>
                      </a:pPr>
                      <a:r>
                        <a:rPr lang="en-US" sz="1200"/>
                        <a:t>1.002 ± 0.139 </a:t>
                      </a:r>
                      <a:endParaRPr sz="1200"/>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c>
                  <a:txBody>
                    <a:bodyPr/>
                    <a:lstStyle/>
                    <a:p>
                      <a:pPr indent="0" lvl="0" marL="0" marR="0" rtl="0" algn="l">
                        <a:spcBef>
                          <a:spcPts val="0"/>
                        </a:spcBef>
                        <a:spcAft>
                          <a:spcPts val="0"/>
                        </a:spcAft>
                        <a:buNone/>
                      </a:pPr>
                      <a:r>
                        <a:rPr lang="en-US" sz="1200"/>
                        <a:t>0.95 ± 0.15</a:t>
                      </a:r>
                      <a:endParaRPr sz="1200"/>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r>
              <a:tr h="251275">
                <a:tc>
                  <a:txBody>
                    <a:bodyPr/>
                    <a:lstStyle/>
                    <a:p>
                      <a:pPr indent="0" lvl="0" marL="0" marR="0" rtl="0" algn="l">
                        <a:spcBef>
                          <a:spcPts val="0"/>
                        </a:spcBef>
                        <a:spcAft>
                          <a:spcPts val="0"/>
                        </a:spcAft>
                        <a:buNone/>
                      </a:pPr>
                      <a:r>
                        <a:rPr b="1" lang="en-US" sz="1200">
                          <a:solidFill>
                            <a:srgbClr val="FFFF00"/>
                          </a:solidFill>
                        </a:rPr>
                        <a:t>L-spine T score</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− 0.67 ± 1.25</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NA</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− 2.04</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− 2.9 ± 0.7</a:t>
                      </a:r>
                      <a:endParaRPr/>
                    </a:p>
                  </a:txBody>
                  <a:tcPr marT="45725" marB="45725" marR="91450" marL="91450"/>
                </a:tc>
              </a:tr>
              <a:tr h="427150">
                <a:tc>
                  <a:txBody>
                    <a:bodyPr/>
                    <a:lstStyle/>
                    <a:p>
                      <a:pPr indent="0" lvl="0" marL="0" marR="0" rtl="0" algn="l">
                        <a:spcBef>
                          <a:spcPts val="0"/>
                        </a:spcBef>
                        <a:spcAft>
                          <a:spcPts val="0"/>
                        </a:spcAft>
                        <a:buNone/>
                      </a:pPr>
                      <a:r>
                        <a:rPr lang="en-US" sz="1200"/>
                        <a:t>Hip/femoral neck BMD (g/cm2 )</a:t>
                      </a:r>
                      <a:endParaRPr/>
                    </a:p>
                  </a:txBody>
                  <a:tcPr marT="45725" marB="45725" marR="91450" marL="91450"/>
                </a:tc>
                <a:tc>
                  <a:txBody>
                    <a:bodyPr/>
                    <a:lstStyle/>
                    <a:p>
                      <a:pPr indent="0" lvl="0" marL="0" marR="0" rtl="0" algn="l">
                        <a:spcBef>
                          <a:spcPts val="0"/>
                        </a:spcBef>
                        <a:spcAft>
                          <a:spcPts val="0"/>
                        </a:spcAft>
                        <a:buNone/>
                      </a:pPr>
                      <a:r>
                        <a:rPr lang="en-US" sz="1200"/>
                        <a:t>0.925 ± 0.132</a:t>
                      </a:r>
                      <a:endParaRPr/>
                    </a:p>
                  </a:txBody>
                  <a:tcPr marT="45725" marB="45725" marR="91450" marL="91450"/>
                </a:tc>
                <a:tc>
                  <a:txBody>
                    <a:bodyPr/>
                    <a:lstStyle/>
                    <a:p>
                      <a:pPr indent="0" lvl="0" marL="0" marR="0" rtl="0" algn="l">
                        <a:spcBef>
                          <a:spcPts val="0"/>
                        </a:spcBef>
                        <a:spcAft>
                          <a:spcPts val="0"/>
                        </a:spcAft>
                        <a:buNone/>
                      </a:pPr>
                      <a:r>
                        <a:rPr lang="en-US" sz="1200"/>
                        <a:t>0.676</a:t>
                      </a:r>
                      <a:endParaRPr/>
                    </a:p>
                  </a:txBody>
                  <a:tcPr marT="45725" marB="45725" marR="91450" marL="91450"/>
                </a:tc>
                <a:tc>
                  <a:txBody>
                    <a:bodyPr/>
                    <a:lstStyle/>
                    <a:p>
                      <a:pPr indent="0" lvl="0" marL="0" marR="0" rtl="0" algn="l">
                        <a:spcBef>
                          <a:spcPts val="0"/>
                        </a:spcBef>
                        <a:spcAft>
                          <a:spcPts val="0"/>
                        </a:spcAft>
                        <a:buNone/>
                      </a:pPr>
                      <a:r>
                        <a:rPr lang="en-US" sz="1200"/>
                        <a:t>0.64 ± 0.11</a:t>
                      </a:r>
                      <a:endParaRPr/>
                    </a:p>
                  </a:txBody>
                  <a:tcPr marT="45725" marB="45725" marR="91450" marL="91450"/>
                </a:tc>
                <a:tc>
                  <a:txBody>
                    <a:bodyPr/>
                    <a:lstStyle/>
                    <a:p>
                      <a:pPr indent="0" lvl="0" marL="0" marR="0" rtl="0" algn="l">
                        <a:spcBef>
                          <a:spcPts val="0"/>
                        </a:spcBef>
                        <a:spcAft>
                          <a:spcPts val="0"/>
                        </a:spcAft>
                        <a:buNone/>
                      </a:pPr>
                      <a:r>
                        <a:rPr lang="en-US" sz="1200"/>
                        <a:t>N/A</a:t>
                      </a:r>
                      <a:endParaRPr/>
                    </a:p>
                  </a:txBody>
                  <a:tcPr marT="45725" marB="45725" marR="91450" marL="91450"/>
                </a:tc>
              </a:tr>
              <a:tr h="427150">
                <a:tc>
                  <a:txBody>
                    <a:bodyPr/>
                    <a:lstStyle/>
                    <a:p>
                      <a:pPr indent="0" lvl="0" marL="0" marR="0" rtl="0" algn="l">
                        <a:spcBef>
                          <a:spcPts val="0"/>
                        </a:spcBef>
                        <a:spcAft>
                          <a:spcPts val="0"/>
                        </a:spcAft>
                        <a:buNone/>
                      </a:pPr>
                      <a:r>
                        <a:rPr b="1" lang="en-US" sz="1200">
                          <a:solidFill>
                            <a:srgbClr val="FFFF00"/>
                          </a:solidFill>
                        </a:rPr>
                        <a:t>Hip/femoral neck T score</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0.59 ± 0.97 </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− 2.7</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NA </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− 2.4 ± 1.1</a:t>
                      </a:r>
                      <a:endParaRPr/>
                    </a:p>
                  </a:txBody>
                  <a:tcPr marT="45725" marB="45725" marR="91450" marL="91450"/>
                </a:tc>
              </a:tr>
              <a:tr h="603025">
                <a:tc>
                  <a:txBody>
                    <a:bodyPr/>
                    <a:lstStyle/>
                    <a:p>
                      <a:pPr indent="0" lvl="0" marL="0" marR="0" rtl="0" algn="l">
                        <a:spcBef>
                          <a:spcPts val="0"/>
                        </a:spcBef>
                        <a:spcAft>
                          <a:spcPts val="0"/>
                        </a:spcAft>
                        <a:buNone/>
                      </a:pPr>
                      <a:r>
                        <a:rPr b="1" lang="en-US" sz="1200">
                          <a:solidFill>
                            <a:srgbClr val="FFFF00"/>
                          </a:solidFill>
                        </a:rPr>
                        <a:t>Immunosuppression</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Cyclosporine/tacrolimus, mycophenolate, steroid</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Steroid (≥ 5 mg/day). Not specified other immunosuppression</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Not specified</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Cyclosporine/tacrolimus, mycophenolate, sirolimus, steroid</a:t>
                      </a:r>
                      <a:endParaRPr/>
                    </a:p>
                  </a:txBody>
                  <a:tcPr marT="45725" marB="45725" marR="91450" marL="91450"/>
                </a:tc>
              </a:tr>
              <a:tr h="603025">
                <a:tc>
                  <a:txBody>
                    <a:bodyPr/>
                    <a:lstStyle/>
                    <a:p>
                      <a:pPr indent="0" lvl="0" marL="0" marR="0" rtl="0" algn="l">
                        <a:spcBef>
                          <a:spcPts val="0"/>
                        </a:spcBef>
                        <a:spcAft>
                          <a:spcPts val="0"/>
                        </a:spcAft>
                        <a:buNone/>
                      </a:pPr>
                      <a:r>
                        <a:rPr lang="en-US" sz="1200"/>
                        <a:t>Denosumab</a:t>
                      </a:r>
                      <a:endParaRPr/>
                    </a:p>
                  </a:txBody>
                  <a:tcPr marT="45725" marB="45725" marR="91450" marL="91450"/>
                </a:tc>
                <a:tc>
                  <a:txBody>
                    <a:bodyPr/>
                    <a:lstStyle/>
                    <a:p>
                      <a:pPr indent="0" lvl="0" marL="0" marR="0" rtl="0" algn="l">
                        <a:spcBef>
                          <a:spcPts val="0"/>
                        </a:spcBef>
                        <a:spcAft>
                          <a:spcPts val="0"/>
                        </a:spcAft>
                        <a:buNone/>
                      </a:pPr>
                      <a:r>
                        <a:rPr lang="en-US" sz="1200"/>
                        <a:t>60 mg subcutaneous at baseline and at 6 month</a:t>
                      </a:r>
                      <a:endParaRPr/>
                    </a:p>
                  </a:txBody>
                  <a:tcPr marT="45725" marB="45725" marR="91450" marL="91450"/>
                </a:tc>
                <a:tc>
                  <a:txBody>
                    <a:bodyPr/>
                    <a:lstStyle/>
                    <a:p>
                      <a:pPr indent="0" lvl="0" marL="0" marR="0" rtl="0" algn="l">
                        <a:spcBef>
                          <a:spcPts val="0"/>
                        </a:spcBef>
                        <a:spcAft>
                          <a:spcPts val="0"/>
                        </a:spcAft>
                        <a:buNone/>
                      </a:pPr>
                      <a:r>
                        <a:rPr lang="en-US" sz="1200"/>
                        <a:t>60 mg subcutaneous</a:t>
                      </a:r>
                      <a:endParaRPr/>
                    </a:p>
                  </a:txBody>
                  <a:tcPr marT="45725" marB="45725" marR="91450" marL="91450"/>
                </a:tc>
                <a:tc>
                  <a:txBody>
                    <a:bodyPr/>
                    <a:lstStyle/>
                    <a:p>
                      <a:pPr indent="0" lvl="0" marL="0" marR="0" rtl="0" algn="l">
                        <a:spcBef>
                          <a:spcPts val="0"/>
                        </a:spcBef>
                        <a:spcAft>
                          <a:spcPts val="0"/>
                        </a:spcAft>
                        <a:buNone/>
                      </a:pPr>
                      <a:r>
                        <a:rPr lang="en-US" sz="1200"/>
                        <a:t>60 mg subcutaneous two times during the first year after transplant</a:t>
                      </a:r>
                      <a:endParaRPr/>
                    </a:p>
                  </a:txBody>
                  <a:tcPr marT="45725" marB="45725" marR="91450" marL="91450"/>
                </a:tc>
                <a:tc>
                  <a:txBody>
                    <a:bodyPr/>
                    <a:lstStyle/>
                    <a:p>
                      <a:pPr indent="0" lvl="0" marL="0" marR="0" rtl="0" algn="l">
                        <a:spcBef>
                          <a:spcPts val="0"/>
                        </a:spcBef>
                        <a:spcAft>
                          <a:spcPts val="0"/>
                        </a:spcAft>
                        <a:buNone/>
                      </a:pPr>
                      <a:r>
                        <a:rPr lang="en-US" sz="1200"/>
                        <a:t>60 subcutaneous every 6 months; minimum treatment duration 1 years</a:t>
                      </a:r>
                      <a:endParaRPr/>
                    </a:p>
                  </a:txBody>
                  <a:tcPr marT="45725" marB="45725" marR="91450" marL="91450"/>
                </a:tc>
              </a:tr>
              <a:tr h="778925">
                <a:tc>
                  <a:txBody>
                    <a:bodyPr/>
                    <a:lstStyle/>
                    <a:p>
                      <a:pPr indent="0" lvl="0" marL="0" marR="0" rtl="0" algn="l">
                        <a:spcBef>
                          <a:spcPts val="0"/>
                        </a:spcBef>
                        <a:spcAft>
                          <a:spcPts val="0"/>
                        </a:spcAft>
                        <a:buNone/>
                      </a:pPr>
                      <a:r>
                        <a:rPr b="1" lang="en-US" sz="1200">
                          <a:solidFill>
                            <a:srgbClr val="FFFF00"/>
                          </a:solidFill>
                        </a:rPr>
                        <a:t>Supplements </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Calcium (1000 mg/day), vitamin D (≥ 800 IU/day)</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Calcium and vitamin D</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Alfacalcidol (0.25–1.0 mg/day) or cholecalciferol (400 IU/day)</a:t>
                      </a:r>
                      <a:endParaRPr/>
                    </a:p>
                  </a:txBody>
                  <a:tcPr marT="45725" marB="45725" marR="91450" marL="91450"/>
                </a:tc>
                <a:tc>
                  <a:txBody>
                    <a:bodyPr/>
                    <a:lstStyle/>
                    <a:p>
                      <a:pPr indent="0" lvl="0" marL="0" marR="0" rtl="0" algn="l">
                        <a:spcBef>
                          <a:spcPts val="0"/>
                        </a:spcBef>
                        <a:spcAft>
                          <a:spcPts val="0"/>
                        </a:spcAft>
                        <a:buNone/>
                      </a:pPr>
                      <a:r>
                        <a:rPr b="1" lang="en-US" sz="1200">
                          <a:solidFill>
                            <a:srgbClr val="FFFF00"/>
                          </a:solidFill>
                        </a:rPr>
                        <a:t>Calcium (500–1000 mg/day), vitamin D (800–1000 IU/day) and 1,25(OH)2 vitamin D3 (calcitriol or paricalcitol 0.25–0.50 μg/day)</a:t>
                      </a:r>
                      <a:endParaRPr/>
                    </a:p>
                  </a:txBody>
                  <a:tcPr marT="45725" marB="45725" marR="91450" marL="91450"/>
                </a:tc>
              </a:tr>
            </a:tbl>
          </a:graphicData>
        </a:graphic>
      </p:graphicFrame>
      <p:sp>
        <p:nvSpPr>
          <p:cNvPr id="840" name="Google Shape;840;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41" name="Google Shape;841;p47"/>
          <p:cNvSpPr txBox="1"/>
          <p:nvPr/>
        </p:nvSpPr>
        <p:spPr>
          <a:xfrm>
            <a:off x="148434" y="6356007"/>
            <a:ext cx="1114926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Doddoli S, Ann Rheum Dis 76:706 25. . Yoshino Y, JOURNAL OF BONE AND MINERAL RESEARCH; WILEY 111 RIVER ST, HOBOKEN 07030–5774, NJ USA . </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Brunova J, Front Endocrinol (Lausanne) 9:162 28. .Bonani M, Am J Transplant Off J Am Soc Transplant Am Soc Transplant Surg 16(6): 1882–1891</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5" name="Shape 845"/>
        <p:cNvGrpSpPr/>
        <p:nvPr/>
      </p:nvGrpSpPr>
      <p:grpSpPr>
        <a:xfrm>
          <a:off x="0" y="0"/>
          <a:ext cx="0" cy="0"/>
          <a:chOff x="0" y="0"/>
          <a:chExt cx="0" cy="0"/>
        </a:xfrm>
      </p:grpSpPr>
      <p:sp>
        <p:nvSpPr>
          <p:cNvPr id="846" name="Google Shape;846;p48"/>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Clinical use # 5</a:t>
            </a:r>
            <a:br>
              <a:rPr b="1" lang="en-US" sz="2400">
                <a:solidFill>
                  <a:srgbClr val="FFFF00"/>
                </a:solidFill>
              </a:rPr>
            </a:br>
            <a:r>
              <a:rPr b="1" lang="en-US" sz="2400">
                <a:solidFill>
                  <a:srgbClr val="FFFF00"/>
                </a:solidFill>
              </a:rPr>
              <a:t>Denosumab in osteoporosis/ osteopenia associated with CKD </a:t>
            </a:r>
            <a:endParaRPr/>
          </a:p>
        </p:txBody>
      </p:sp>
      <p:sp>
        <p:nvSpPr>
          <p:cNvPr id="847" name="Google Shape;847;p48"/>
          <p:cNvSpPr txBox="1"/>
          <p:nvPr>
            <p:ph idx="1" type="body"/>
          </p:nvPr>
        </p:nvSpPr>
        <p:spPr>
          <a:xfrm>
            <a:off x="838200" y="1825625"/>
            <a:ext cx="4584032" cy="160337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n-US" sz="2000"/>
              <a:t>Stage 2-5 CKD</a:t>
            </a:r>
            <a:endParaRPr/>
          </a:p>
          <a:p>
            <a:pPr indent="-228600" lvl="0" marL="228600" rtl="0" algn="l">
              <a:lnSpc>
                <a:spcPct val="90000"/>
              </a:lnSpc>
              <a:spcBef>
                <a:spcPts val="1000"/>
              </a:spcBef>
              <a:spcAft>
                <a:spcPts val="0"/>
              </a:spcAft>
              <a:buClr>
                <a:schemeClr val="lt1"/>
              </a:buClr>
              <a:buSzPts val="2000"/>
              <a:buChar char="•"/>
            </a:pPr>
            <a:r>
              <a:rPr lang="en-US" sz="2000"/>
              <a:t>Receiving dialysis</a:t>
            </a:r>
            <a:endParaRPr/>
          </a:p>
          <a:p>
            <a:pPr indent="-228600" lvl="0" marL="228600" rtl="0" algn="l">
              <a:lnSpc>
                <a:spcPct val="90000"/>
              </a:lnSpc>
              <a:spcBef>
                <a:spcPts val="1000"/>
              </a:spcBef>
              <a:spcAft>
                <a:spcPts val="0"/>
              </a:spcAft>
              <a:buClr>
                <a:schemeClr val="lt1"/>
              </a:buClr>
              <a:buSzPts val="2000"/>
              <a:buChar char="•"/>
            </a:pPr>
            <a:r>
              <a:rPr lang="en-US" sz="2000"/>
              <a:t>History of kidney transplantation </a:t>
            </a:r>
            <a:endParaRPr/>
          </a:p>
          <a:p>
            <a:pPr indent="-101600" lvl="0" marL="228600" rtl="0" algn="l">
              <a:lnSpc>
                <a:spcPct val="90000"/>
              </a:lnSpc>
              <a:spcBef>
                <a:spcPts val="1000"/>
              </a:spcBef>
              <a:spcAft>
                <a:spcPts val="0"/>
              </a:spcAft>
              <a:buClr>
                <a:schemeClr val="lt1"/>
              </a:buClr>
              <a:buSzPts val="2000"/>
              <a:buNone/>
            </a:pPr>
            <a:r>
              <a:t/>
            </a:r>
            <a:endParaRPr sz="2000"/>
          </a:p>
        </p:txBody>
      </p:sp>
      <p:sp>
        <p:nvSpPr>
          <p:cNvPr id="848" name="Google Shape;848;p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49" name="Google Shape;849;p48"/>
          <p:cNvSpPr txBox="1"/>
          <p:nvPr/>
        </p:nvSpPr>
        <p:spPr>
          <a:xfrm>
            <a:off x="7038473" y="1813593"/>
            <a:ext cx="4584032" cy="2918828"/>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107000"/>
              </a:lnSpc>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17 studies with data from 10,214 patients who had stage 2-5 CKD, were receiving dialysis, or had a history of kidney transplantation</a:t>
            </a:r>
            <a:endParaRPr sz="1800">
              <a:solidFill>
                <a:schemeClr val="lt1"/>
              </a:solidFill>
              <a:latin typeface="Calibri"/>
              <a:ea typeface="Calibri"/>
              <a:cs typeface="Calibri"/>
              <a:sym typeface="Calibri"/>
            </a:endParaRPr>
          </a:p>
          <a:p>
            <a:pPr indent="-342900" lvl="0" marL="342900" marR="0" rtl="0" algn="l">
              <a:lnSpc>
                <a:spcPct val="107000"/>
              </a:lnSpc>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Denosumab significantly reduced risk of fracture by -60% </a:t>
            </a:r>
            <a:endParaRPr sz="1800">
              <a:solidFill>
                <a:schemeClr val="lt1"/>
              </a:solidFill>
              <a:latin typeface="Calibri"/>
              <a:ea typeface="Calibri"/>
              <a:cs typeface="Calibri"/>
              <a:sym typeface="Calibri"/>
            </a:endParaRPr>
          </a:p>
          <a:p>
            <a:pPr indent="-342900" lvl="0" marL="342900" marR="0" rtl="0" algn="l">
              <a:lnSpc>
                <a:spcPct val="107000"/>
              </a:lnSpc>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Denosumab ranked highest for improvement of femoral neck BMD </a:t>
            </a:r>
            <a:endParaRPr sz="1800">
              <a:solidFill>
                <a:schemeClr val="lt1"/>
              </a:solidFill>
              <a:latin typeface="Calibri"/>
              <a:ea typeface="Calibri"/>
              <a:cs typeface="Calibri"/>
              <a:sym typeface="Calibri"/>
            </a:endParaRPr>
          </a:p>
          <a:p>
            <a:pPr indent="-101600" lvl="0" marL="228600" marR="0" rtl="0" algn="l">
              <a:lnSpc>
                <a:spcPct val="90000"/>
              </a:lnSpc>
              <a:spcBef>
                <a:spcPts val="1800"/>
              </a:spcBef>
              <a:spcAft>
                <a:spcPts val="0"/>
              </a:spcAft>
              <a:buClr>
                <a:schemeClr val="lt1"/>
              </a:buClr>
              <a:buSzPts val="2000"/>
              <a:buFont typeface="Arial"/>
              <a:buNone/>
            </a:pPr>
            <a:r>
              <a:t/>
            </a:r>
            <a:endParaRPr sz="2000">
              <a:solidFill>
                <a:schemeClr val="lt1"/>
              </a:solidFill>
              <a:latin typeface="Arial"/>
              <a:ea typeface="Arial"/>
              <a:cs typeface="Arial"/>
              <a:sym typeface="Arial"/>
            </a:endParaRPr>
          </a:p>
        </p:txBody>
      </p:sp>
      <p:sp>
        <p:nvSpPr>
          <p:cNvPr id="850" name="Google Shape;850;p48"/>
          <p:cNvSpPr txBox="1"/>
          <p:nvPr/>
        </p:nvSpPr>
        <p:spPr>
          <a:xfrm>
            <a:off x="208547" y="6356350"/>
            <a:ext cx="6096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Front Pharmacol. 2022 Feb 11; 13:822178</a:t>
            </a:r>
            <a:endParaRPr sz="1200">
              <a:solidFill>
                <a:schemeClr val="lt1"/>
              </a:solidFill>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54" name="Shape 854"/>
        <p:cNvGrpSpPr/>
        <p:nvPr/>
      </p:nvGrpSpPr>
      <p:grpSpPr>
        <a:xfrm>
          <a:off x="0" y="0"/>
          <a:ext cx="0" cy="0"/>
          <a:chOff x="0" y="0"/>
          <a:chExt cx="0" cy="0"/>
        </a:xfrm>
      </p:grpSpPr>
      <p:sp>
        <p:nvSpPr>
          <p:cNvPr id="855" name="Google Shape;855;p49"/>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Clinical use # 5</a:t>
            </a:r>
            <a:br>
              <a:rPr b="1" lang="en-US" sz="2400">
                <a:solidFill>
                  <a:srgbClr val="FFFF00"/>
                </a:solidFill>
              </a:rPr>
            </a:br>
            <a:r>
              <a:rPr b="1" lang="en-US" sz="2400">
                <a:solidFill>
                  <a:srgbClr val="FFFF00"/>
                </a:solidFill>
              </a:rPr>
              <a:t>Denosumab in osteoporosis/ osteopenia associated with Kidney Transplant Patients</a:t>
            </a:r>
            <a:endParaRPr/>
          </a:p>
        </p:txBody>
      </p:sp>
      <p:sp>
        <p:nvSpPr>
          <p:cNvPr id="856" name="Google Shape;856;p49"/>
          <p:cNvSpPr txBox="1"/>
          <p:nvPr>
            <p:ph idx="1" type="body"/>
          </p:nvPr>
        </p:nvSpPr>
        <p:spPr>
          <a:xfrm>
            <a:off x="838200" y="1825625"/>
            <a:ext cx="10515600" cy="3580564"/>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2000"/>
              <a:buNone/>
            </a:pPr>
            <a:r>
              <a:rPr lang="en-US" sz="2000"/>
              <a:t>-	Meta-analysis of 5 studies with a total of 162 kidney transplant patients </a:t>
            </a:r>
            <a:endParaRPr/>
          </a:p>
          <a:p>
            <a:pPr indent="0" lvl="0" marL="0" rtl="0" algn="ctr">
              <a:lnSpc>
                <a:spcPct val="90000"/>
              </a:lnSpc>
              <a:spcBef>
                <a:spcPts val="1000"/>
              </a:spcBef>
              <a:spcAft>
                <a:spcPts val="0"/>
              </a:spcAft>
              <a:buClr>
                <a:schemeClr val="lt1"/>
              </a:buClr>
              <a:buSzPts val="2000"/>
              <a:buNone/>
            </a:pPr>
            <a:r>
              <a:rPr lang="en-US" sz="2000"/>
              <a:t>-	Denosumab significantly increases in BMD with standardized mean differences (SMDs) of 3.26 (95% CI 0.88-5.64) and 1.83 (95% CI 0.43 to 3.22) for lumbar spine and femoral neck, respectively.  </a:t>
            </a:r>
            <a:endParaRPr/>
          </a:p>
          <a:p>
            <a:pPr indent="0" lvl="0" marL="0" rtl="0" algn="ctr">
              <a:lnSpc>
                <a:spcPct val="90000"/>
              </a:lnSpc>
              <a:spcBef>
                <a:spcPts val="1000"/>
              </a:spcBef>
              <a:spcAft>
                <a:spcPts val="0"/>
              </a:spcAft>
              <a:buClr>
                <a:schemeClr val="lt1"/>
              </a:buClr>
              <a:buSzPts val="2000"/>
              <a:buNone/>
            </a:pPr>
            <a:r>
              <a:rPr lang="en-US" sz="2000"/>
              <a:t>-	Denosumab also significantly increases T scores with SMDs of 0.92 (95% CI 0.58 to 1.25) and 1.14 (95% CI 0.17 to 2.10) for lumbar spine and femoral neck, respectively</a:t>
            </a:r>
            <a:endParaRPr/>
          </a:p>
          <a:p>
            <a:pPr indent="0" lvl="0" marL="0" rtl="0" algn="ctr">
              <a:lnSpc>
                <a:spcPct val="90000"/>
              </a:lnSpc>
              <a:spcBef>
                <a:spcPts val="1000"/>
              </a:spcBef>
              <a:spcAft>
                <a:spcPts val="0"/>
              </a:spcAft>
              <a:buClr>
                <a:schemeClr val="lt1"/>
              </a:buClr>
              <a:buSzPts val="2000"/>
              <a:buNone/>
            </a:pPr>
            <a:r>
              <a:rPr lang="en-US" sz="2000"/>
              <a:t>-	Among kidney transplant patients with good allograft function, denosumab effectively increases BMD and T scores in the lumbar spine and femur neck</a:t>
            </a:r>
            <a:endParaRPr/>
          </a:p>
          <a:p>
            <a:pPr indent="0" lvl="0" marL="0" rtl="0" algn="r">
              <a:lnSpc>
                <a:spcPct val="90000"/>
              </a:lnSpc>
              <a:spcBef>
                <a:spcPts val="1000"/>
              </a:spcBef>
              <a:spcAft>
                <a:spcPts val="0"/>
              </a:spcAft>
              <a:buClr>
                <a:schemeClr val="lt1"/>
              </a:buClr>
              <a:buSzPts val="1400"/>
              <a:buNone/>
            </a:pPr>
            <a:r>
              <a:rPr lang="en-US" sz="1400"/>
              <a:t>Arch Osteoporos. 2019 Mar 9;14(1):35</a:t>
            </a:r>
            <a:endParaRPr/>
          </a:p>
        </p:txBody>
      </p:sp>
      <p:sp>
        <p:nvSpPr>
          <p:cNvPr id="857" name="Google Shape;857;p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56" name="Shape 356"/>
        <p:cNvGrpSpPr/>
        <p:nvPr/>
      </p:nvGrpSpPr>
      <p:grpSpPr>
        <a:xfrm>
          <a:off x="0" y="0"/>
          <a:ext cx="0" cy="0"/>
          <a:chOff x="0" y="0"/>
          <a:chExt cx="0" cy="0"/>
        </a:xfrm>
      </p:grpSpPr>
      <p:sp>
        <p:nvSpPr>
          <p:cNvPr id="357" name="Google Shape;357;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358" name="Google Shape;358;p5"/>
          <p:cNvPicPr preferRelativeResize="0"/>
          <p:nvPr/>
        </p:nvPicPr>
        <p:blipFill rotWithShape="1">
          <a:blip r:embed="rId3">
            <a:alphaModFix/>
          </a:blip>
          <a:srcRect b="25564" l="42408" r="23909" t="28110"/>
          <a:stretch/>
        </p:blipFill>
        <p:spPr>
          <a:xfrm>
            <a:off x="172192" y="1614871"/>
            <a:ext cx="4352041" cy="3365343"/>
          </a:xfrm>
          <a:prstGeom prst="rect">
            <a:avLst/>
          </a:prstGeom>
          <a:noFill/>
          <a:ln>
            <a:noFill/>
          </a:ln>
        </p:spPr>
      </p:pic>
      <p:sp>
        <p:nvSpPr>
          <p:cNvPr id="359" name="Google Shape;359;p5"/>
          <p:cNvSpPr txBox="1"/>
          <p:nvPr/>
        </p:nvSpPr>
        <p:spPr>
          <a:xfrm>
            <a:off x="4904899" y="1614871"/>
            <a:ext cx="6824549" cy="28623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2000"/>
              <a:buFont typeface="Arial"/>
              <a:buNone/>
            </a:pPr>
            <a:r>
              <a:rPr b="0" i="0" lang="en-US" sz="2000" u="none" cap="none" strike="noStrike">
                <a:solidFill>
                  <a:srgbClr val="FFFFFF"/>
                </a:solidFill>
                <a:latin typeface="Arial"/>
                <a:ea typeface="Arial"/>
                <a:cs typeface="Arial"/>
                <a:sym typeface="Arial"/>
              </a:rPr>
              <a:t>Effects of denosumab on bone. </a:t>
            </a:r>
            <a:endParaRPr/>
          </a:p>
          <a:p>
            <a:pPr indent="0" lvl="0" marL="0" marR="0" rtl="0" algn="l">
              <a:lnSpc>
                <a:spcPct val="100000"/>
              </a:lnSpc>
              <a:spcBef>
                <a:spcPts val="0"/>
              </a:spcBef>
              <a:spcAft>
                <a:spcPts val="0"/>
              </a:spcAft>
              <a:buClr>
                <a:schemeClr val="lt1"/>
              </a:buClr>
              <a:buSzPts val="2000"/>
              <a:buFont typeface="Arial"/>
              <a:buNone/>
            </a:pPr>
            <a:r>
              <a:t/>
            </a:r>
            <a:endParaRPr b="0" i="0" sz="20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00"/>
              </a:buClr>
              <a:buSzPts val="2000"/>
              <a:buFont typeface="Arial"/>
              <a:buNone/>
            </a:pPr>
            <a:r>
              <a:rPr b="0" i="0" lang="en-US" sz="2000" u="none" cap="none" strike="noStrike">
                <a:solidFill>
                  <a:srgbClr val="FFFF00"/>
                </a:solidFill>
                <a:latin typeface="Arial"/>
                <a:ea typeface="Arial"/>
                <a:cs typeface="Arial"/>
                <a:sym typeface="Arial"/>
              </a:rPr>
              <a:t>Denosumab targets and binds receptor activator of NF‑κB ligand (RANK-L) with high affinity and specificity. RANK-L inhibition leads to suppression of osteoclasts differentiation, activity and survival</a:t>
            </a:r>
            <a:r>
              <a:rPr b="0" i="0" lang="en-US" sz="2000" u="none" cap="none" strike="noStrike">
                <a:solidFill>
                  <a:srgbClr val="FFFFFF"/>
                </a:solidFill>
                <a:latin typeface="Arial"/>
                <a:ea typeface="Arial"/>
                <a:cs typeface="Arial"/>
                <a:sym typeface="Arial"/>
              </a:rPr>
              <a:t>. </a:t>
            </a:r>
            <a:endParaRPr/>
          </a:p>
          <a:p>
            <a:pPr indent="0" lvl="0" marL="0" marR="0" rtl="0" algn="l">
              <a:lnSpc>
                <a:spcPct val="100000"/>
              </a:lnSpc>
              <a:spcBef>
                <a:spcPts val="0"/>
              </a:spcBef>
              <a:spcAft>
                <a:spcPts val="0"/>
              </a:spcAft>
              <a:buClr>
                <a:schemeClr val="lt1"/>
              </a:buClr>
              <a:buSzPts val="2000"/>
              <a:buFont typeface="Arial"/>
              <a:buNone/>
            </a:pPr>
            <a:r>
              <a:t/>
            </a:r>
            <a:endParaRPr b="0" i="0" sz="20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2000"/>
              <a:buFont typeface="Arial"/>
              <a:buNone/>
            </a:pPr>
            <a:r>
              <a:rPr b="0" i="0" lang="en-US" sz="2000" u="none" cap="none" strike="noStrike">
                <a:solidFill>
                  <a:srgbClr val="FFFFFF"/>
                </a:solidFill>
                <a:latin typeface="Arial"/>
                <a:ea typeface="Arial"/>
                <a:cs typeface="Arial"/>
                <a:sym typeface="Arial"/>
              </a:rPr>
              <a:t>The final effect is the reduction of bone resorption sites and increased bone volume</a:t>
            </a:r>
            <a:endParaRPr/>
          </a:p>
        </p:txBody>
      </p:sp>
      <p:sp>
        <p:nvSpPr>
          <p:cNvPr id="360" name="Google Shape;360;p5"/>
          <p:cNvSpPr txBox="1"/>
          <p:nvPr/>
        </p:nvSpPr>
        <p:spPr>
          <a:xfrm>
            <a:off x="0" y="6298535"/>
            <a:ext cx="60932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Arial"/>
                <a:ea typeface="Arial"/>
                <a:cs typeface="Arial"/>
                <a:sym typeface="Arial"/>
              </a:rPr>
              <a:t> J Nephrol . 2017 Oct;30(5):689-699</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1" name="Shape 861"/>
        <p:cNvGrpSpPr/>
        <p:nvPr/>
      </p:nvGrpSpPr>
      <p:grpSpPr>
        <a:xfrm>
          <a:off x="0" y="0"/>
          <a:ext cx="0" cy="0"/>
          <a:chOff x="0" y="0"/>
          <a:chExt cx="0" cy="0"/>
        </a:xfrm>
      </p:grpSpPr>
      <p:sp>
        <p:nvSpPr>
          <p:cNvPr id="862" name="Google Shape;862;p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863" name="Google Shape;863;p50"/>
          <p:cNvPicPr preferRelativeResize="0"/>
          <p:nvPr/>
        </p:nvPicPr>
        <p:blipFill rotWithShape="1">
          <a:blip r:embed="rId3">
            <a:alphaModFix/>
          </a:blip>
          <a:srcRect b="12963" l="24737" r="23947" t="17996"/>
          <a:stretch/>
        </p:blipFill>
        <p:spPr>
          <a:xfrm>
            <a:off x="437535" y="1357919"/>
            <a:ext cx="6311136" cy="4773808"/>
          </a:xfrm>
          <a:prstGeom prst="rect">
            <a:avLst/>
          </a:prstGeom>
          <a:noFill/>
          <a:ln>
            <a:noFill/>
          </a:ln>
        </p:spPr>
      </p:pic>
      <p:sp>
        <p:nvSpPr>
          <p:cNvPr id="864" name="Google Shape;864;p50"/>
          <p:cNvSpPr txBox="1"/>
          <p:nvPr/>
        </p:nvSpPr>
        <p:spPr>
          <a:xfrm>
            <a:off x="834189" y="157590"/>
            <a:ext cx="10920276"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400">
                <a:solidFill>
                  <a:srgbClr val="FFFF00"/>
                </a:solidFill>
                <a:latin typeface="Arial"/>
                <a:ea typeface="Arial"/>
                <a:cs typeface="Arial"/>
                <a:sym typeface="Arial"/>
              </a:rPr>
              <a:t>Effect of Twice-Yearly Denosumab on Prevention of Bone Mineral Density Loss in De Novo Kidney Transplant Recipients: A Randomized Controlled Trial</a:t>
            </a:r>
            <a:endParaRPr b="1" sz="2400">
              <a:solidFill>
                <a:srgbClr val="FFFF00"/>
              </a:solidFill>
              <a:latin typeface="Arial"/>
              <a:ea typeface="Arial"/>
              <a:cs typeface="Arial"/>
              <a:sym typeface="Arial"/>
            </a:endParaRPr>
          </a:p>
        </p:txBody>
      </p:sp>
      <p:sp>
        <p:nvSpPr>
          <p:cNvPr id="865" name="Google Shape;865;p50"/>
          <p:cNvSpPr txBox="1"/>
          <p:nvPr/>
        </p:nvSpPr>
        <p:spPr>
          <a:xfrm>
            <a:off x="198327" y="6538912"/>
            <a:ext cx="6096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chemeClr val="lt1"/>
                </a:solidFill>
                <a:latin typeface="Arial"/>
                <a:ea typeface="Arial"/>
                <a:cs typeface="Arial"/>
                <a:sym typeface="Arial"/>
              </a:rPr>
              <a:t>American Journal of Transplantation 2016; 16: 1882–1891</a:t>
            </a:r>
            <a:endParaRPr sz="1200">
              <a:solidFill>
                <a:schemeClr val="lt1"/>
              </a:solidFill>
              <a:latin typeface="Arial"/>
              <a:ea typeface="Arial"/>
              <a:cs typeface="Arial"/>
              <a:sym typeface="Arial"/>
            </a:endParaRPr>
          </a:p>
        </p:txBody>
      </p:sp>
      <p:sp>
        <p:nvSpPr>
          <p:cNvPr id="866" name="Google Shape;866;p50"/>
          <p:cNvSpPr txBox="1"/>
          <p:nvPr/>
        </p:nvSpPr>
        <p:spPr>
          <a:xfrm>
            <a:off x="6930189" y="1357919"/>
            <a:ext cx="4971759" cy="5016758"/>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600"/>
              <a:buFont typeface="Arial"/>
              <a:buChar char="•"/>
            </a:pPr>
            <a:r>
              <a:rPr b="0" i="0" lang="en-US" sz="1600">
                <a:solidFill>
                  <a:schemeClr val="lt1"/>
                </a:solidFill>
                <a:latin typeface="Arial"/>
                <a:ea typeface="Arial"/>
                <a:cs typeface="Arial"/>
                <a:sym typeface="Arial"/>
              </a:rPr>
              <a:t>Inclusion Criteria </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Adult male and female end-stage renal disease </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Transplanted up to 28 days previously with a kidney allograft and being treated with standard triple immunosuppression including a calcineurin antagonist, mycophenolate, and corticosteroids. </a:t>
            </a:r>
            <a:endParaRPr b="0" i="0" sz="1600" u="none" cap="none" strike="noStrike">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600"/>
              <a:buFont typeface="Arial"/>
              <a:buChar char="•"/>
            </a:pPr>
            <a:r>
              <a:rPr b="0" i="0" lang="en-US" sz="1600">
                <a:solidFill>
                  <a:schemeClr val="lt1"/>
                </a:solidFill>
                <a:latin typeface="Arial"/>
                <a:ea typeface="Arial"/>
                <a:cs typeface="Arial"/>
                <a:sym typeface="Arial"/>
              </a:rPr>
              <a:t> Exclusion criteria </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Poor or unstable graft function (creatinine&gt;200</a:t>
            </a:r>
            <a:r>
              <a:rPr b="0" i="0" lang="en-US" sz="1600" u="none" cap="none" strike="noStrike">
                <a:solidFill>
                  <a:schemeClr val="lt1"/>
                </a:solidFill>
                <a:latin typeface="Courier New"/>
                <a:ea typeface="Courier New"/>
                <a:cs typeface="Courier New"/>
                <a:sym typeface="Courier New"/>
              </a:rPr>
              <a:t>m</a:t>
            </a:r>
            <a:r>
              <a:rPr b="0" i="0" lang="en-US" sz="1600" u="none" cap="none" strike="noStrike">
                <a:solidFill>
                  <a:schemeClr val="lt1"/>
                </a:solidFill>
                <a:latin typeface="Arial"/>
                <a:ea typeface="Arial"/>
                <a:cs typeface="Arial"/>
                <a:sym typeface="Arial"/>
              </a:rPr>
              <a:t>mol/L)</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Severe osteoporosis (T-score below 4.0), </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severe hyper- or hypoparathyroidism (iPTH&gt;800 or&lt;10 ng/L)</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Hypo- or hypercalcemia (total calcium&lt;1.8 or &gt;2.7 mmol/L). </a:t>
            </a:r>
            <a:endParaRPr/>
          </a:p>
          <a:p>
            <a:pPr indent="-285750" lvl="1" marL="742950" marR="0" rtl="0" algn="l">
              <a:spcBef>
                <a:spcPts val="0"/>
              </a:spcBef>
              <a:spcAft>
                <a:spcPts val="0"/>
              </a:spcAft>
              <a:buClr>
                <a:schemeClr val="lt1"/>
              </a:buClr>
              <a:buSzPts val="1600"/>
              <a:buFont typeface="Arial"/>
              <a:buChar char="•"/>
            </a:pPr>
            <a:r>
              <a:rPr b="0" i="0" lang="en-US" sz="1600" u="none" cap="none" strike="noStrike">
                <a:solidFill>
                  <a:schemeClr val="lt1"/>
                </a:solidFill>
                <a:latin typeface="Arial"/>
                <a:ea typeface="Arial"/>
                <a:cs typeface="Arial"/>
                <a:sym typeface="Arial"/>
              </a:rPr>
              <a:t>All patients were prescribed daily supplements of calcium (1000 mg), and vitamin D (800 IU or more).</a:t>
            </a:r>
            <a:endParaRPr/>
          </a:p>
          <a:p>
            <a:pPr indent="-184150" lvl="0" marL="285750" marR="0" rtl="0" algn="l">
              <a:spcBef>
                <a:spcPts val="0"/>
              </a:spcBef>
              <a:spcAft>
                <a:spcPts val="0"/>
              </a:spcAft>
              <a:buClr>
                <a:schemeClr val="lt1"/>
              </a:buClr>
              <a:buSzPts val="1600"/>
              <a:buFont typeface="Arial"/>
              <a:buNone/>
            </a:pPr>
            <a:r>
              <a:t/>
            </a:r>
            <a:endParaRPr sz="1600">
              <a:solidFill>
                <a:schemeClr val="lt1"/>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0" name="Shape 870"/>
        <p:cNvGrpSpPr/>
        <p:nvPr/>
      </p:nvGrpSpPr>
      <p:grpSpPr>
        <a:xfrm>
          <a:off x="0" y="0"/>
          <a:ext cx="0" cy="0"/>
          <a:chOff x="0" y="0"/>
          <a:chExt cx="0" cy="0"/>
        </a:xfrm>
      </p:grpSpPr>
      <p:sp>
        <p:nvSpPr>
          <p:cNvPr id="871" name="Google Shape;871;p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72" name="Google Shape;872;p51"/>
          <p:cNvSpPr txBox="1"/>
          <p:nvPr/>
        </p:nvSpPr>
        <p:spPr>
          <a:xfrm>
            <a:off x="834189" y="157590"/>
            <a:ext cx="10920276"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400">
                <a:solidFill>
                  <a:srgbClr val="FFFF00"/>
                </a:solidFill>
                <a:latin typeface="Arial"/>
                <a:ea typeface="Arial"/>
                <a:cs typeface="Arial"/>
                <a:sym typeface="Arial"/>
              </a:rPr>
              <a:t>Effect of Twice-Yearly Denosumab on Prevention of Bone Mineral Density Loss in De Novo Kidney Transplant Recipients: A Randomized Controlled Trial</a:t>
            </a:r>
            <a:endParaRPr b="1" sz="2400">
              <a:solidFill>
                <a:srgbClr val="FFFF00"/>
              </a:solidFill>
              <a:latin typeface="Arial"/>
              <a:ea typeface="Arial"/>
              <a:cs typeface="Arial"/>
              <a:sym typeface="Arial"/>
            </a:endParaRPr>
          </a:p>
        </p:txBody>
      </p:sp>
      <p:sp>
        <p:nvSpPr>
          <p:cNvPr id="873" name="Google Shape;873;p51"/>
          <p:cNvSpPr txBox="1"/>
          <p:nvPr/>
        </p:nvSpPr>
        <p:spPr>
          <a:xfrm>
            <a:off x="198327" y="6538912"/>
            <a:ext cx="6096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chemeClr val="lt1"/>
                </a:solidFill>
                <a:latin typeface="Arial"/>
                <a:ea typeface="Arial"/>
                <a:cs typeface="Arial"/>
                <a:sym typeface="Arial"/>
              </a:rPr>
              <a:t>American Journal of Transplantation 2016; 16: 1882–1891</a:t>
            </a:r>
            <a:endParaRPr sz="1200">
              <a:solidFill>
                <a:schemeClr val="lt1"/>
              </a:solidFill>
              <a:latin typeface="Arial"/>
              <a:ea typeface="Arial"/>
              <a:cs typeface="Arial"/>
              <a:sym typeface="Arial"/>
            </a:endParaRPr>
          </a:p>
        </p:txBody>
      </p:sp>
      <p:sp>
        <p:nvSpPr>
          <p:cNvPr id="874" name="Google Shape;874;p51"/>
          <p:cNvSpPr txBox="1"/>
          <p:nvPr/>
        </p:nvSpPr>
        <p:spPr>
          <a:xfrm>
            <a:off x="6989183" y="2133585"/>
            <a:ext cx="4971759" cy="3447098"/>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2000"/>
              <a:buFont typeface="Arial"/>
              <a:buChar char="•"/>
            </a:pPr>
            <a:r>
              <a:rPr b="0" i="0" lang="en-US" sz="2000">
                <a:solidFill>
                  <a:schemeClr val="lt1"/>
                </a:solidFill>
                <a:latin typeface="Arial"/>
                <a:ea typeface="Arial"/>
                <a:cs typeface="Arial"/>
                <a:sym typeface="Arial"/>
              </a:rPr>
              <a:t>Episodes of cystitis and asymptomatic hypocalcemia occurred more often with denosumab, where as graft function, rate of rejections, and incidence of opportunistic infections were similar. </a:t>
            </a:r>
            <a:endParaRPr/>
          </a:p>
          <a:p>
            <a:pPr indent="-285750" lvl="0" marL="285750" marR="0" rtl="0" algn="l">
              <a:spcBef>
                <a:spcPts val="0"/>
              </a:spcBef>
              <a:spcAft>
                <a:spcPts val="0"/>
              </a:spcAft>
              <a:buClr>
                <a:srgbClr val="FFFF00"/>
              </a:buClr>
              <a:buSzPts val="2000"/>
              <a:buFont typeface="Arial"/>
              <a:buChar char="•"/>
            </a:pPr>
            <a:r>
              <a:rPr b="0" i="0" lang="en-US" sz="2000">
                <a:solidFill>
                  <a:srgbClr val="FFFF00"/>
                </a:solidFill>
                <a:latin typeface="Arial"/>
                <a:ea typeface="Arial"/>
                <a:cs typeface="Arial"/>
                <a:sym typeface="Arial"/>
              </a:rPr>
              <a:t>In conclusion, denosumab increased BMD in the first year after kidney transplantation but was associated with more frequent episodes of urinary tract infection</a:t>
            </a:r>
            <a:endParaRPr/>
          </a:p>
          <a:p>
            <a:pPr indent="-158750" lvl="0" marL="285750" marR="0" rtl="0" algn="l">
              <a:spcBef>
                <a:spcPts val="0"/>
              </a:spcBef>
              <a:spcAft>
                <a:spcPts val="0"/>
              </a:spcAft>
              <a:buClr>
                <a:schemeClr val="lt1"/>
              </a:buClr>
              <a:buSzPts val="2000"/>
              <a:buFont typeface="Arial"/>
              <a:buNone/>
            </a:pPr>
            <a:r>
              <a:t/>
            </a:r>
            <a:endParaRPr sz="2000">
              <a:solidFill>
                <a:schemeClr val="lt1"/>
              </a:solidFill>
              <a:latin typeface="Arial"/>
              <a:ea typeface="Arial"/>
              <a:cs typeface="Arial"/>
              <a:sym typeface="Arial"/>
            </a:endParaRPr>
          </a:p>
        </p:txBody>
      </p:sp>
      <p:pic>
        <p:nvPicPr>
          <p:cNvPr id="875" name="Google Shape;875;p51"/>
          <p:cNvPicPr preferRelativeResize="0"/>
          <p:nvPr/>
        </p:nvPicPr>
        <p:blipFill rotWithShape="1">
          <a:blip r:embed="rId3">
            <a:alphaModFix/>
          </a:blip>
          <a:srcRect b="13198" l="24342" r="25263" t="20805"/>
          <a:stretch/>
        </p:blipFill>
        <p:spPr>
          <a:xfrm>
            <a:off x="590711" y="1595197"/>
            <a:ext cx="6144128" cy="4523874"/>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9" name="Shape 879"/>
        <p:cNvGrpSpPr/>
        <p:nvPr/>
      </p:nvGrpSpPr>
      <p:grpSpPr>
        <a:xfrm>
          <a:off x="0" y="0"/>
          <a:ext cx="0" cy="0"/>
          <a:chOff x="0" y="0"/>
          <a:chExt cx="0" cy="0"/>
        </a:xfrm>
      </p:grpSpPr>
      <p:sp>
        <p:nvSpPr>
          <p:cNvPr id="880" name="Google Shape;880;p5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Safety of denosumab in a monocentric cohort of kidney transplant recipients</a:t>
            </a:r>
            <a:endParaRPr/>
          </a:p>
        </p:txBody>
      </p:sp>
      <p:grpSp>
        <p:nvGrpSpPr>
          <p:cNvPr id="881" name="Google Shape;881;p52"/>
          <p:cNvGrpSpPr/>
          <p:nvPr/>
        </p:nvGrpSpPr>
        <p:grpSpPr>
          <a:xfrm>
            <a:off x="312118" y="1878618"/>
            <a:ext cx="6397047" cy="4016751"/>
            <a:chOff x="1875" y="281593"/>
            <a:chExt cx="6397047" cy="4016751"/>
          </a:xfrm>
        </p:grpSpPr>
        <p:sp>
          <p:nvSpPr>
            <p:cNvPr id="882" name="Google Shape;882;p52"/>
            <p:cNvSpPr/>
            <p:nvPr/>
          </p:nvSpPr>
          <p:spPr>
            <a:xfrm>
              <a:off x="1875" y="28159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2"/>
            <p:cNvSpPr txBox="1"/>
            <p:nvPr/>
          </p:nvSpPr>
          <p:spPr>
            <a:xfrm>
              <a:off x="1875" y="28159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37 kidney transplant recipients on Prednisolone ≥5 mg/d. </a:t>
              </a:r>
              <a:endParaRPr/>
            </a:p>
          </p:txBody>
        </p:sp>
        <p:sp>
          <p:nvSpPr>
            <p:cNvPr id="884" name="Google Shape;884;p52"/>
            <p:cNvSpPr/>
            <p:nvPr/>
          </p:nvSpPr>
          <p:spPr>
            <a:xfrm>
              <a:off x="1638329" y="28159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2"/>
            <p:cNvSpPr txBox="1"/>
            <p:nvPr/>
          </p:nvSpPr>
          <p:spPr>
            <a:xfrm>
              <a:off x="1638329" y="28159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Male: 41%, Age: 60.5 years, BMI: 24,1</a:t>
              </a:r>
              <a:endParaRPr/>
            </a:p>
          </p:txBody>
        </p:sp>
        <p:sp>
          <p:nvSpPr>
            <p:cNvPr id="886" name="Google Shape;886;p52"/>
            <p:cNvSpPr/>
            <p:nvPr/>
          </p:nvSpPr>
          <p:spPr>
            <a:xfrm>
              <a:off x="3274783" y="28159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2"/>
            <p:cNvSpPr txBox="1"/>
            <p:nvPr/>
          </p:nvSpPr>
          <p:spPr>
            <a:xfrm>
              <a:off x="3274783" y="28159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Transplantation duration: 7.1 years</a:t>
              </a:r>
              <a:endParaRPr/>
            </a:p>
          </p:txBody>
        </p:sp>
        <p:sp>
          <p:nvSpPr>
            <p:cNvPr id="888" name="Google Shape;888;p52"/>
            <p:cNvSpPr/>
            <p:nvPr/>
          </p:nvSpPr>
          <p:spPr>
            <a:xfrm>
              <a:off x="4911237" y="28159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2"/>
            <p:cNvSpPr txBox="1"/>
            <p:nvPr/>
          </p:nvSpPr>
          <p:spPr>
            <a:xfrm>
              <a:off x="4911237" y="28159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Osteopenic patients: 36%</a:t>
              </a:r>
              <a:endParaRPr/>
            </a:p>
          </p:txBody>
        </p:sp>
        <p:sp>
          <p:nvSpPr>
            <p:cNvPr id="890" name="Google Shape;890;p52"/>
            <p:cNvSpPr/>
            <p:nvPr/>
          </p:nvSpPr>
          <p:spPr>
            <a:xfrm>
              <a:off x="1875" y="132297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2"/>
            <p:cNvSpPr txBox="1"/>
            <p:nvPr/>
          </p:nvSpPr>
          <p:spPr>
            <a:xfrm>
              <a:off x="1875" y="132297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Osteoporosis patients: 64%,</a:t>
              </a:r>
              <a:endParaRPr/>
            </a:p>
          </p:txBody>
        </p:sp>
        <p:sp>
          <p:nvSpPr>
            <p:cNvPr id="892" name="Google Shape;892;p52"/>
            <p:cNvSpPr/>
            <p:nvPr/>
          </p:nvSpPr>
          <p:spPr>
            <a:xfrm>
              <a:off x="1638329" y="132297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2"/>
            <p:cNvSpPr txBox="1"/>
            <p:nvPr/>
          </p:nvSpPr>
          <p:spPr>
            <a:xfrm>
              <a:off x="1638329" y="132297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Total lumbar spine T-score: -2.04 SD</a:t>
              </a:r>
              <a:endParaRPr/>
            </a:p>
          </p:txBody>
        </p:sp>
        <p:sp>
          <p:nvSpPr>
            <p:cNvPr id="894" name="Google Shape;894;p52"/>
            <p:cNvSpPr/>
            <p:nvPr/>
          </p:nvSpPr>
          <p:spPr>
            <a:xfrm>
              <a:off x="3274783" y="132297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2"/>
            <p:cNvSpPr txBox="1"/>
            <p:nvPr/>
          </p:nvSpPr>
          <p:spPr>
            <a:xfrm>
              <a:off x="3274783" y="132297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Total hip T-score: -2.7 SD</a:t>
              </a:r>
              <a:endParaRPr/>
            </a:p>
          </p:txBody>
        </p:sp>
        <p:sp>
          <p:nvSpPr>
            <p:cNvPr id="896" name="Google Shape;896;p52"/>
            <p:cNvSpPr/>
            <p:nvPr/>
          </p:nvSpPr>
          <p:spPr>
            <a:xfrm>
              <a:off x="4911237" y="132297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2"/>
            <p:cNvSpPr txBox="1"/>
            <p:nvPr/>
          </p:nvSpPr>
          <p:spPr>
            <a:xfrm>
              <a:off x="4911237" y="132297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T-score femoral neck: 0.676 g/cm2</a:t>
              </a:r>
              <a:endParaRPr/>
            </a:p>
          </p:txBody>
        </p:sp>
        <p:sp>
          <p:nvSpPr>
            <p:cNvPr id="898" name="Google Shape;898;p52"/>
            <p:cNvSpPr/>
            <p:nvPr/>
          </p:nvSpPr>
          <p:spPr>
            <a:xfrm>
              <a:off x="1875" y="236435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2"/>
            <p:cNvSpPr txBox="1"/>
            <p:nvPr/>
          </p:nvSpPr>
          <p:spPr>
            <a:xfrm>
              <a:off x="1875" y="236435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Serum creatinine: 132.8 mmol/L</a:t>
              </a:r>
              <a:endParaRPr/>
            </a:p>
          </p:txBody>
        </p:sp>
        <p:sp>
          <p:nvSpPr>
            <p:cNvPr id="900" name="Google Shape;900;p52"/>
            <p:cNvSpPr/>
            <p:nvPr/>
          </p:nvSpPr>
          <p:spPr>
            <a:xfrm>
              <a:off x="1638329" y="236435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2"/>
            <p:cNvSpPr txBox="1"/>
            <p:nvPr/>
          </p:nvSpPr>
          <p:spPr>
            <a:xfrm>
              <a:off x="1638329" y="236435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Calcium: 2.33 mmol/L</a:t>
              </a:r>
              <a:endParaRPr/>
            </a:p>
          </p:txBody>
        </p:sp>
        <p:sp>
          <p:nvSpPr>
            <p:cNvPr id="902" name="Google Shape;902;p52"/>
            <p:cNvSpPr/>
            <p:nvPr/>
          </p:nvSpPr>
          <p:spPr>
            <a:xfrm>
              <a:off x="3274783" y="236435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2"/>
            <p:cNvSpPr txBox="1"/>
            <p:nvPr/>
          </p:nvSpPr>
          <p:spPr>
            <a:xfrm>
              <a:off x="3274783" y="236435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1–25 [OH] vitamin D: 93.5 nmol/L</a:t>
              </a:r>
              <a:endParaRPr/>
            </a:p>
          </p:txBody>
        </p:sp>
        <p:sp>
          <p:nvSpPr>
            <p:cNvPr id="904" name="Google Shape;904;p52"/>
            <p:cNvSpPr/>
            <p:nvPr/>
          </p:nvSpPr>
          <p:spPr>
            <a:xfrm>
              <a:off x="4911237" y="236435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2"/>
            <p:cNvSpPr txBox="1"/>
            <p:nvPr/>
          </p:nvSpPr>
          <p:spPr>
            <a:xfrm>
              <a:off x="4911237" y="236435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PTH 95: ng/l. </a:t>
              </a:r>
              <a:endParaRPr/>
            </a:p>
          </p:txBody>
        </p:sp>
        <p:sp>
          <p:nvSpPr>
            <p:cNvPr id="906" name="Google Shape;906;p52"/>
            <p:cNvSpPr/>
            <p:nvPr/>
          </p:nvSpPr>
          <p:spPr>
            <a:xfrm>
              <a:off x="2456556" y="3405733"/>
              <a:ext cx="1487685" cy="892611"/>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2"/>
            <p:cNvSpPr txBox="1"/>
            <p:nvPr/>
          </p:nvSpPr>
          <p:spPr>
            <a:xfrm>
              <a:off x="2456556" y="3405733"/>
              <a:ext cx="1487685" cy="892611"/>
            </a:xfrm>
            <a:prstGeom prst="rect">
              <a:avLst/>
            </a:prstGeom>
            <a:noFill/>
            <a:ln>
              <a:noFill/>
            </a:ln>
          </p:spPr>
          <p:txBody>
            <a:bodyPr anchorCtr="0" anchor="ctr" bIns="53325" lIns="53325" spcFirstLastPara="1" rIns="53325" wrap="square" tIns="53325">
              <a:noAutofit/>
            </a:bodyPr>
            <a:lstStyle/>
            <a:p>
              <a:pPr indent="0" lvl="0" marL="0" marR="0" rtl="0" algn="ctr">
                <a:lnSpc>
                  <a:spcPct val="90000"/>
                </a:lnSpc>
                <a:spcBef>
                  <a:spcPts val="0"/>
                </a:spcBef>
                <a:spcAft>
                  <a:spcPts val="0"/>
                </a:spcAft>
                <a:buClr>
                  <a:schemeClr val="lt1"/>
                </a:buClr>
                <a:buSzPts val="1400"/>
                <a:buFont typeface="Arial"/>
                <a:buNone/>
              </a:pPr>
              <a:r>
                <a:rPr b="0" lang="en-US" sz="1400">
                  <a:solidFill>
                    <a:schemeClr val="lt1"/>
                  </a:solidFill>
                  <a:latin typeface="Arial"/>
                  <a:ea typeface="Arial"/>
                  <a:cs typeface="Arial"/>
                  <a:sym typeface="Arial"/>
                </a:rPr>
                <a:t>All patients were prescribed vitamin D and calcium supplementation.</a:t>
              </a:r>
              <a:endParaRPr/>
            </a:p>
          </p:txBody>
        </p:sp>
      </p:grpSp>
      <p:sp>
        <p:nvSpPr>
          <p:cNvPr id="908" name="Google Shape;908;p52"/>
          <p:cNvSpPr txBox="1"/>
          <p:nvPr>
            <p:ph idx="2" type="body"/>
          </p:nvPr>
        </p:nvSpPr>
        <p:spPr>
          <a:xfrm>
            <a:off x="6888023" y="1689894"/>
            <a:ext cx="4642757" cy="466725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lt1"/>
              </a:buClr>
              <a:buSzPts val="1800"/>
              <a:buChar char="•"/>
            </a:pPr>
            <a:r>
              <a:rPr lang="en-US" sz="1800"/>
              <a:t>No unexpected adverse event [AE] or severe adverse event</a:t>
            </a:r>
            <a:endParaRPr/>
          </a:p>
          <a:p>
            <a:pPr indent="-228600" lvl="0" marL="228600" rtl="0" algn="l">
              <a:lnSpc>
                <a:spcPct val="90000"/>
              </a:lnSpc>
              <a:spcBef>
                <a:spcPts val="1000"/>
              </a:spcBef>
              <a:spcAft>
                <a:spcPts val="0"/>
              </a:spcAft>
              <a:buClr>
                <a:schemeClr val="lt1"/>
              </a:buClr>
              <a:buSzPts val="1800"/>
              <a:buChar char="•"/>
            </a:pPr>
            <a:r>
              <a:rPr lang="en-US" sz="1800"/>
              <a:t>No graft failure and no deaths. </a:t>
            </a:r>
            <a:endParaRPr/>
          </a:p>
          <a:p>
            <a:pPr indent="-228600" lvl="0" marL="228600" rtl="0" algn="l">
              <a:lnSpc>
                <a:spcPct val="90000"/>
              </a:lnSpc>
              <a:spcBef>
                <a:spcPts val="1000"/>
              </a:spcBef>
              <a:spcAft>
                <a:spcPts val="0"/>
              </a:spcAft>
              <a:buClr>
                <a:schemeClr val="lt1"/>
              </a:buClr>
              <a:buSzPts val="1800"/>
              <a:buChar char="•"/>
            </a:pPr>
            <a:r>
              <a:rPr lang="en-US" sz="1800"/>
              <a:t>No patient experienced fracture. </a:t>
            </a:r>
            <a:endParaRPr/>
          </a:p>
          <a:p>
            <a:pPr indent="-228600" lvl="0" marL="228600" rtl="0" algn="l">
              <a:lnSpc>
                <a:spcPct val="90000"/>
              </a:lnSpc>
              <a:spcBef>
                <a:spcPts val="1000"/>
              </a:spcBef>
              <a:spcAft>
                <a:spcPts val="0"/>
              </a:spcAft>
              <a:buClr>
                <a:schemeClr val="lt1"/>
              </a:buClr>
              <a:buSzPts val="1800"/>
              <a:buChar char="•"/>
            </a:pPr>
            <a:r>
              <a:rPr lang="en-US" sz="1800"/>
              <a:t>Renal function remained stable </a:t>
            </a:r>
            <a:endParaRPr/>
          </a:p>
          <a:p>
            <a:pPr indent="-228600" lvl="0" marL="228600" rtl="0" algn="l">
              <a:lnSpc>
                <a:spcPct val="90000"/>
              </a:lnSpc>
              <a:spcBef>
                <a:spcPts val="1000"/>
              </a:spcBef>
              <a:spcAft>
                <a:spcPts val="0"/>
              </a:spcAft>
              <a:buClr>
                <a:schemeClr val="lt1"/>
              </a:buClr>
              <a:buSzPts val="1800"/>
              <a:buChar char="•"/>
            </a:pPr>
            <a:r>
              <a:rPr lang="en-US" sz="1800"/>
              <a:t>Serum calcium was stable, no hypocalcaemia was observed. </a:t>
            </a:r>
            <a:endParaRPr/>
          </a:p>
          <a:p>
            <a:pPr indent="-228600" lvl="0" marL="228600" rtl="0" algn="l">
              <a:lnSpc>
                <a:spcPct val="90000"/>
              </a:lnSpc>
              <a:spcBef>
                <a:spcPts val="1000"/>
              </a:spcBef>
              <a:spcAft>
                <a:spcPts val="0"/>
              </a:spcAft>
              <a:buClr>
                <a:schemeClr val="lt1"/>
              </a:buClr>
              <a:buSzPts val="1800"/>
              <a:buChar char="•"/>
            </a:pPr>
            <a:r>
              <a:rPr lang="en-US" sz="1800"/>
              <a:t>Among patients with normal baseline PTH, two presented hyperparathyroidism during the follow-up period. </a:t>
            </a:r>
            <a:endParaRPr/>
          </a:p>
          <a:p>
            <a:pPr indent="-228600" lvl="0" marL="228600" rtl="0" algn="l">
              <a:lnSpc>
                <a:spcPct val="90000"/>
              </a:lnSpc>
              <a:spcBef>
                <a:spcPts val="1000"/>
              </a:spcBef>
              <a:spcAft>
                <a:spcPts val="0"/>
              </a:spcAft>
              <a:buClr>
                <a:schemeClr val="lt1"/>
              </a:buClr>
              <a:buSzPts val="1800"/>
              <a:buChar char="•"/>
            </a:pPr>
            <a:r>
              <a:rPr lang="en-US" sz="1800"/>
              <a:t>Among the 11 patients with baseline hyperparathyroidism, 7 had an increased PTH level between baseline and 12 months. </a:t>
            </a:r>
            <a:endParaRPr/>
          </a:p>
          <a:p>
            <a:pPr indent="-228600" lvl="0" marL="228600" rtl="0" algn="l">
              <a:lnSpc>
                <a:spcPct val="90000"/>
              </a:lnSpc>
              <a:spcBef>
                <a:spcPts val="1000"/>
              </a:spcBef>
              <a:spcAft>
                <a:spcPts val="0"/>
              </a:spcAft>
              <a:buClr>
                <a:schemeClr val="lt1"/>
              </a:buClr>
              <a:buSzPts val="1800"/>
              <a:buChar char="•"/>
            </a:pPr>
            <a:r>
              <a:rPr lang="en-US" sz="1800"/>
              <a:t>None were initiated on cinacalcet.</a:t>
            </a:r>
            <a:endParaRPr/>
          </a:p>
          <a:p>
            <a:pPr indent="-114300" lvl="0" marL="228600" rtl="0" algn="l">
              <a:lnSpc>
                <a:spcPct val="90000"/>
              </a:lnSpc>
              <a:spcBef>
                <a:spcPts val="1000"/>
              </a:spcBef>
              <a:spcAft>
                <a:spcPts val="0"/>
              </a:spcAft>
              <a:buClr>
                <a:schemeClr val="lt1"/>
              </a:buClr>
              <a:buSzPts val="1800"/>
              <a:buNone/>
            </a:pPr>
            <a:r>
              <a:t/>
            </a:r>
            <a:endParaRPr sz="1800"/>
          </a:p>
        </p:txBody>
      </p:sp>
      <p:sp>
        <p:nvSpPr>
          <p:cNvPr id="909" name="Google Shape;909;p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10" name="Google Shape;910;p52"/>
          <p:cNvSpPr txBox="1"/>
          <p:nvPr/>
        </p:nvSpPr>
        <p:spPr>
          <a:xfrm>
            <a:off x="187330" y="6261913"/>
            <a:ext cx="105156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Doddoli S, Ann Rheum Dis 76:706</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14" name="Shape 914"/>
        <p:cNvGrpSpPr/>
        <p:nvPr/>
      </p:nvGrpSpPr>
      <p:grpSpPr>
        <a:xfrm>
          <a:off x="0" y="0"/>
          <a:ext cx="0" cy="0"/>
          <a:chOff x="0" y="0"/>
          <a:chExt cx="0" cy="0"/>
        </a:xfrm>
      </p:grpSpPr>
      <p:sp>
        <p:nvSpPr>
          <p:cNvPr id="915" name="Google Shape;915;p5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Efficacy and Safety of Denosumab on Osteoporosis in Kidney Transplant Recipients</a:t>
            </a:r>
            <a:endParaRPr/>
          </a:p>
        </p:txBody>
      </p:sp>
      <p:grpSp>
        <p:nvGrpSpPr>
          <p:cNvPr id="916" name="Google Shape;916;p53"/>
          <p:cNvGrpSpPr/>
          <p:nvPr/>
        </p:nvGrpSpPr>
        <p:grpSpPr>
          <a:xfrm>
            <a:off x="838199" y="1846334"/>
            <a:ext cx="10252587" cy="4309920"/>
            <a:chOff x="0" y="20709"/>
            <a:chExt cx="10252587" cy="4309920"/>
          </a:xfrm>
        </p:grpSpPr>
        <p:sp>
          <p:nvSpPr>
            <p:cNvPr id="917" name="Google Shape;917;p53"/>
            <p:cNvSpPr/>
            <p:nvPr/>
          </p:nvSpPr>
          <p:spPr>
            <a:xfrm>
              <a:off x="0" y="20709"/>
              <a:ext cx="10252587" cy="767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txBox="1"/>
            <p:nvPr/>
          </p:nvSpPr>
          <p:spPr>
            <a:xfrm>
              <a:off x="37467" y="58176"/>
              <a:ext cx="10177653"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69 KTRs</a:t>
              </a:r>
              <a:endParaRPr/>
            </a:p>
          </p:txBody>
        </p:sp>
        <p:sp>
          <p:nvSpPr>
            <p:cNvPr id="919" name="Google Shape;919;p53"/>
            <p:cNvSpPr/>
            <p:nvPr/>
          </p:nvSpPr>
          <p:spPr>
            <a:xfrm>
              <a:off x="0" y="906309"/>
              <a:ext cx="10252587" cy="767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3"/>
            <p:cNvSpPr txBox="1"/>
            <p:nvPr/>
          </p:nvSpPr>
          <p:spPr>
            <a:xfrm>
              <a:off x="37467" y="943776"/>
              <a:ext cx="10177653"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Denosumab used within 1 yr of transplant</a:t>
              </a:r>
              <a:endParaRPr/>
            </a:p>
          </p:txBody>
        </p:sp>
        <p:sp>
          <p:nvSpPr>
            <p:cNvPr id="921" name="Google Shape;921;p53"/>
            <p:cNvSpPr/>
            <p:nvPr/>
          </p:nvSpPr>
          <p:spPr>
            <a:xfrm>
              <a:off x="0" y="1791909"/>
              <a:ext cx="10252587" cy="767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3"/>
            <p:cNvSpPr txBox="1"/>
            <p:nvPr/>
          </p:nvSpPr>
          <p:spPr>
            <a:xfrm>
              <a:off x="37467" y="1829376"/>
              <a:ext cx="10177653"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Significant increased in BMD </a:t>
              </a:r>
              <a:endParaRPr/>
            </a:p>
          </p:txBody>
        </p:sp>
        <p:sp>
          <p:nvSpPr>
            <p:cNvPr id="923" name="Google Shape;923;p53"/>
            <p:cNvSpPr/>
            <p:nvPr/>
          </p:nvSpPr>
          <p:spPr>
            <a:xfrm>
              <a:off x="0" y="2677509"/>
              <a:ext cx="10252587" cy="767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txBox="1"/>
            <p:nvPr/>
          </p:nvSpPr>
          <p:spPr>
            <a:xfrm>
              <a:off x="37467" y="2714976"/>
              <a:ext cx="10177653"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Urinary tract infection (UTI) was 17.4%, but there was no significant hypocalcemia</a:t>
              </a:r>
              <a:endParaRPr/>
            </a:p>
          </p:txBody>
        </p:sp>
        <p:sp>
          <p:nvSpPr>
            <p:cNvPr id="925" name="Google Shape;925;p53"/>
            <p:cNvSpPr/>
            <p:nvPr/>
          </p:nvSpPr>
          <p:spPr>
            <a:xfrm>
              <a:off x="0" y="3563109"/>
              <a:ext cx="10252587" cy="7675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3"/>
            <p:cNvSpPr txBox="1"/>
            <p:nvPr/>
          </p:nvSpPr>
          <p:spPr>
            <a:xfrm>
              <a:off x="37467" y="3600576"/>
              <a:ext cx="10177653" cy="69258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Denosumab in KTRs is effective and safe for the treatment of osteoporosis, but it should be carefully monitored for UTI.</a:t>
              </a:r>
              <a:endParaRPr/>
            </a:p>
          </p:txBody>
        </p:sp>
      </p:grpSp>
      <p:sp>
        <p:nvSpPr>
          <p:cNvPr id="927" name="Google Shape;927;p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28" name="Google Shape;928;p53"/>
          <p:cNvSpPr txBox="1"/>
          <p:nvPr/>
        </p:nvSpPr>
        <p:spPr>
          <a:xfrm>
            <a:off x="179050" y="6492875"/>
            <a:ext cx="1051559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5. Yoshino Y, JOURNAL OF BONE AND MINERAL RESEARCH; WILEY 111 RIVER ST, HOBOKEN 07030–5774, NJ USA</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32" name="Shape 932"/>
        <p:cNvGrpSpPr/>
        <p:nvPr/>
      </p:nvGrpSpPr>
      <p:grpSpPr>
        <a:xfrm>
          <a:off x="0" y="0"/>
          <a:ext cx="0" cy="0"/>
          <a:chOff x="0" y="0"/>
          <a:chExt cx="0" cy="0"/>
        </a:xfrm>
      </p:grpSpPr>
      <p:sp>
        <p:nvSpPr>
          <p:cNvPr id="933" name="Google Shape;933;p54"/>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000"/>
              <a:buFont typeface="Arial"/>
              <a:buNone/>
            </a:pPr>
            <a:r>
              <a:rPr b="1" lang="en-US" sz="2000">
                <a:solidFill>
                  <a:srgbClr val="FFFF00"/>
                </a:solidFill>
              </a:rPr>
              <a:t>Clinical use # 6</a:t>
            </a:r>
            <a:br>
              <a:rPr b="1" lang="en-US" sz="2000">
                <a:solidFill>
                  <a:srgbClr val="FFFF00"/>
                </a:solidFill>
              </a:rPr>
            </a:br>
            <a:r>
              <a:rPr b="1" lang="en-US" sz="2000">
                <a:solidFill>
                  <a:srgbClr val="FFFF00"/>
                </a:solidFill>
              </a:rPr>
              <a:t>Denosumab in osteoporosis/ osteopenia associated with Hemodialysis</a:t>
            </a:r>
            <a:endParaRPr/>
          </a:p>
        </p:txBody>
      </p:sp>
      <p:graphicFrame>
        <p:nvGraphicFramePr>
          <p:cNvPr id="934" name="Google Shape;934;p54"/>
          <p:cNvGraphicFramePr/>
          <p:nvPr/>
        </p:nvGraphicFramePr>
        <p:xfrm>
          <a:off x="442205" y="1087366"/>
          <a:ext cx="3000000" cy="3000000"/>
        </p:xfrm>
        <a:graphic>
          <a:graphicData uri="http://schemas.openxmlformats.org/drawingml/2006/table">
            <a:tbl>
              <a:tblPr bandRow="1" firstRow="1">
                <a:noFill/>
                <a:tableStyleId>{2AF94181-1F4E-4B8C-8CD3-8F2D4555DBA5}</a:tableStyleId>
              </a:tblPr>
              <a:tblGrid>
                <a:gridCol w="1995500"/>
                <a:gridCol w="2585650"/>
                <a:gridCol w="2585650"/>
              </a:tblGrid>
              <a:tr h="370850">
                <a:tc>
                  <a:txBody>
                    <a:bodyPr/>
                    <a:lstStyle/>
                    <a:p>
                      <a:pPr indent="0" lvl="0" marL="0" marR="0" rtl="0" algn="l">
                        <a:spcBef>
                          <a:spcPts val="0"/>
                        </a:spcBef>
                        <a:spcAft>
                          <a:spcPts val="0"/>
                        </a:spcAft>
                        <a:buNone/>
                      </a:pPr>
                      <a:r>
                        <a:t/>
                      </a:r>
                      <a:endParaRPr sz="1400"/>
                    </a:p>
                  </a:txBody>
                  <a:tcPr marT="45725" marB="45725" marR="91450" marL="91450"/>
                </a:tc>
                <a:tc>
                  <a:txBody>
                    <a:bodyPr/>
                    <a:lstStyle/>
                    <a:p>
                      <a:pPr indent="0" lvl="0" marL="0" marR="0" rtl="0" algn="l">
                        <a:spcBef>
                          <a:spcPts val="0"/>
                        </a:spcBef>
                        <a:spcAft>
                          <a:spcPts val="0"/>
                        </a:spcAft>
                        <a:buNone/>
                      </a:pPr>
                      <a:r>
                        <a:rPr lang="en-US" sz="1400"/>
                        <a:t>Study 1</a:t>
                      </a:r>
                      <a:endParaRPr/>
                    </a:p>
                  </a:txBody>
                  <a:tcPr marT="45725" marB="45725" marR="91450" marL="91450"/>
                </a:tc>
                <a:tc>
                  <a:txBody>
                    <a:bodyPr/>
                    <a:lstStyle/>
                    <a:p>
                      <a:pPr indent="0" lvl="0" marL="0" marR="0" rtl="0" algn="l">
                        <a:spcBef>
                          <a:spcPts val="0"/>
                        </a:spcBef>
                        <a:spcAft>
                          <a:spcPts val="0"/>
                        </a:spcAft>
                        <a:buNone/>
                      </a:pPr>
                      <a:r>
                        <a:rPr lang="en-US" sz="1400"/>
                        <a:t>Study 2</a:t>
                      </a:r>
                      <a:endParaRPr/>
                    </a:p>
                  </a:txBody>
                  <a:tcPr marT="45725" marB="45725" marR="91450" marL="91450"/>
                </a:tc>
              </a:tr>
              <a:tr h="370850">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Age (years)</a:t>
                      </a:r>
                      <a:endParaRPr sz="1400"/>
                    </a:p>
                  </a:txBody>
                  <a:tcPr marT="45725" marB="45725" marR="91450" marL="91450"/>
                </a:tc>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71.3 ± 10.5</a:t>
                      </a:r>
                      <a:endParaRPr sz="1400"/>
                    </a:p>
                  </a:txBody>
                  <a:tcPr marT="45725" marB="45725" marR="91450" marL="91450"/>
                </a:tc>
                <a:tc>
                  <a:txBody>
                    <a:bodyPr/>
                    <a:lstStyle/>
                    <a:p>
                      <a:pPr indent="0" lvl="0" marL="0" marR="0" rtl="0" algn="l">
                        <a:spcBef>
                          <a:spcPts val="0"/>
                        </a:spcBef>
                        <a:spcAft>
                          <a:spcPts val="0"/>
                        </a:spcAft>
                        <a:buNone/>
                      </a:pPr>
                      <a:r>
                        <a:rPr lang="en-US" sz="1400"/>
                        <a:t>67.6±11.2</a:t>
                      </a:r>
                      <a:endParaRPr/>
                    </a:p>
                  </a:txBody>
                  <a:tcPr marT="45725" marB="45725" marR="91450" marL="91450"/>
                </a:tc>
              </a:tr>
              <a:tr h="370850">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Duration of hemodialysis (years)</a:t>
                      </a:r>
                      <a:endParaRPr sz="1400"/>
                    </a:p>
                  </a:txBody>
                  <a:tcPr marT="45725" marB="45725" marR="91450" marL="91450"/>
                </a:tc>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9.0 (2.4–13.2)</a:t>
                      </a:r>
                      <a:endParaRPr sz="1400"/>
                    </a:p>
                  </a:txBody>
                  <a:tcPr marT="45725" marB="45725" marR="91450" marL="91450"/>
                </a:tc>
                <a:tc>
                  <a:txBody>
                    <a:bodyPr/>
                    <a:lstStyle/>
                    <a:p>
                      <a:pPr indent="0" lvl="0" marL="0" marR="0" rtl="0" algn="l">
                        <a:spcBef>
                          <a:spcPts val="0"/>
                        </a:spcBef>
                        <a:spcAft>
                          <a:spcPts val="0"/>
                        </a:spcAft>
                        <a:buNone/>
                      </a:pPr>
                      <a:r>
                        <a:rPr lang="en-US" sz="1400"/>
                        <a:t>7.6 (4.3, 16.7)</a:t>
                      </a:r>
                      <a:endParaRPr/>
                    </a:p>
                  </a:txBody>
                  <a:tcPr marT="45725" marB="45725" marR="91450" marL="91450"/>
                </a:tc>
              </a:tr>
              <a:tr h="247025">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Corrected Ca (mg/dL)</a:t>
                      </a:r>
                      <a:endParaRPr sz="1400"/>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b="0" i="0" lang="en-US" sz="1400">
                          <a:solidFill>
                            <a:schemeClr val="lt1"/>
                          </a:solidFill>
                          <a:latin typeface="Arial"/>
                          <a:ea typeface="Arial"/>
                          <a:cs typeface="Arial"/>
                          <a:sym typeface="Arial"/>
                        </a:rPr>
                        <a:t>9.3 (8.9–9.5) </a:t>
                      </a:r>
                      <a:endParaRPr sz="1400"/>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t/>
                      </a:r>
                      <a:endParaRPr sz="1400"/>
                    </a:p>
                  </a:txBody>
                  <a:tcPr marT="45725" marB="45725" marR="91450" marL="91450"/>
                </a:tc>
              </a:tr>
              <a:tr h="370850">
                <a:tc>
                  <a:txBody>
                    <a:bodyPr/>
                    <a:lstStyle/>
                    <a:p>
                      <a:pPr indent="0" lvl="0" marL="0" marR="0" rtl="0" algn="l">
                        <a:spcBef>
                          <a:spcPts val="0"/>
                        </a:spcBef>
                        <a:spcAft>
                          <a:spcPts val="0"/>
                        </a:spcAft>
                        <a:buNone/>
                      </a:pPr>
                      <a:r>
                        <a:rPr b="0" i="0" lang="en-US" sz="1400">
                          <a:solidFill>
                            <a:schemeClr val="lt1"/>
                          </a:solidFill>
                          <a:latin typeface="Arial"/>
                          <a:ea typeface="Arial"/>
                          <a:cs typeface="Arial"/>
                          <a:sym typeface="Arial"/>
                        </a:rPr>
                        <a:t>P (mg/dL)</a:t>
                      </a:r>
                      <a:endParaRPr sz="1400"/>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rPr b="0" i="0" lang="en-US" sz="1400">
                          <a:solidFill>
                            <a:schemeClr val="lt1"/>
                          </a:solidFill>
                          <a:latin typeface="Arial"/>
                          <a:ea typeface="Arial"/>
                          <a:cs typeface="Arial"/>
                          <a:sym typeface="Arial"/>
                        </a:rPr>
                        <a:t>4.9 ± 1.1</a:t>
                      </a:r>
                      <a:endParaRPr sz="1400"/>
                    </a:p>
                  </a:txBody>
                  <a:tcPr marT="45725" marB="45725" marR="91450" marL="91450"/>
                </a:tc>
                <a:tc>
                  <a:txBody>
                    <a:bodyPr/>
                    <a:lstStyle/>
                    <a:p>
                      <a:pPr indent="0" lvl="0" marL="0" marR="0" rtl="0" algn="l">
                        <a:lnSpc>
                          <a:spcPct val="100000"/>
                        </a:lnSpc>
                        <a:spcBef>
                          <a:spcPts val="0"/>
                        </a:spcBef>
                        <a:spcAft>
                          <a:spcPts val="0"/>
                        </a:spcAft>
                        <a:buClr>
                          <a:schemeClr val="lt1"/>
                        </a:buClr>
                        <a:buSzPts val="1400"/>
                        <a:buFont typeface="Arial"/>
                        <a:buNone/>
                      </a:pPr>
                      <a:r>
                        <a:t/>
                      </a:r>
                      <a:endParaRPr sz="1400"/>
                    </a:p>
                  </a:txBody>
                  <a:tcPr marT="45725" marB="45725" marR="91450" marL="91450"/>
                </a:tc>
              </a:tr>
              <a:tr h="370850">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Lumbar spine Measurement (g/cm2</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0.876 (0.716–1.139)</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lang="en-US" sz="1400">
                          <a:solidFill>
                            <a:srgbClr val="FFFF00"/>
                          </a:solidFill>
                        </a:rPr>
                        <a:t>Total Hip: 0.593 (0.555, 0.655)</a:t>
                      </a:r>
                      <a:endParaRPr/>
                    </a:p>
                    <a:p>
                      <a:pPr indent="0" lvl="0" marL="0" marR="0" rtl="0" algn="l">
                        <a:spcBef>
                          <a:spcPts val="0"/>
                        </a:spcBef>
                        <a:spcAft>
                          <a:spcPts val="0"/>
                        </a:spcAft>
                        <a:buNone/>
                      </a:pPr>
                      <a:r>
                        <a:rPr lang="en-US" sz="1400">
                          <a:solidFill>
                            <a:srgbClr val="FFFF00"/>
                          </a:solidFill>
                        </a:rPr>
                        <a:t>Total Lumbar 0.860 (0.765, 1.008)</a:t>
                      </a:r>
                      <a:endParaRPr/>
                    </a:p>
                  </a:txBody>
                  <a:tcPr marT="45725" marB="45725" marR="91450" marL="91450"/>
                </a:tc>
              </a:tr>
              <a:tr h="370850">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T-score</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- 1.5 (-2.7–0.8)</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t/>
                      </a:r>
                      <a:endParaRPr sz="1400">
                        <a:solidFill>
                          <a:srgbClr val="FFFF00"/>
                        </a:solidFill>
                      </a:endParaRPr>
                    </a:p>
                  </a:txBody>
                  <a:tcPr marT="45725" marB="45725" marR="91450" marL="91450"/>
                </a:tc>
              </a:tr>
              <a:tr h="177800">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Femoral neck Measurement (g/cm2)</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0.496 (0.440–0.580)</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t/>
                      </a:r>
                      <a:endParaRPr sz="1400">
                        <a:solidFill>
                          <a:srgbClr val="FFFF00"/>
                        </a:solidFill>
                      </a:endParaRPr>
                    </a:p>
                  </a:txBody>
                  <a:tcPr marT="45725" marB="45725" marR="91450" marL="91450"/>
                </a:tc>
              </a:tr>
              <a:tr h="370850">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T-score</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-2.6 (-4.9,-1.4)</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t/>
                      </a:r>
                      <a:endParaRPr sz="1400">
                        <a:solidFill>
                          <a:srgbClr val="FFFF00"/>
                        </a:solidFill>
                      </a:endParaRPr>
                    </a:p>
                  </a:txBody>
                  <a:tcPr marT="45725" marB="45725" marR="91450" marL="91450"/>
                </a:tc>
              </a:tr>
              <a:tr h="370850">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Ultra-distal radius Measurement (g/cm2)</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rPr b="0" i="0" lang="en-US" sz="1400">
                          <a:solidFill>
                            <a:srgbClr val="FFFF00"/>
                          </a:solidFill>
                          <a:latin typeface="Arial"/>
                          <a:ea typeface="Arial"/>
                          <a:cs typeface="Arial"/>
                          <a:sym typeface="Arial"/>
                        </a:rPr>
                        <a:t>0.544 ± 0.15</a:t>
                      </a:r>
                      <a:endParaRPr sz="1400">
                        <a:solidFill>
                          <a:srgbClr val="FFFF00"/>
                        </a:solidFill>
                      </a:endParaRPr>
                    </a:p>
                  </a:txBody>
                  <a:tcPr marT="45725" marB="45725" marR="91450" marL="91450"/>
                </a:tc>
                <a:tc>
                  <a:txBody>
                    <a:bodyPr/>
                    <a:lstStyle/>
                    <a:p>
                      <a:pPr indent="0" lvl="0" marL="0" marR="0" rtl="0" algn="l">
                        <a:spcBef>
                          <a:spcPts val="0"/>
                        </a:spcBef>
                        <a:spcAft>
                          <a:spcPts val="0"/>
                        </a:spcAft>
                        <a:buNone/>
                      </a:pPr>
                      <a:r>
                        <a:t/>
                      </a:r>
                      <a:endParaRPr sz="1400">
                        <a:solidFill>
                          <a:srgbClr val="FFFF00"/>
                        </a:solidFill>
                      </a:endParaRPr>
                    </a:p>
                  </a:txBody>
                  <a:tcPr marT="45725" marB="45725" marR="91450" marL="91450"/>
                </a:tc>
              </a:tr>
              <a:tr h="370850">
                <a:tc>
                  <a:txBody>
                    <a:bodyPr/>
                    <a:lstStyle/>
                    <a:p>
                      <a:pPr indent="0" lvl="0" marL="0" marR="0" rtl="0" algn="l">
                        <a:spcBef>
                          <a:spcPts val="0"/>
                        </a:spcBef>
                        <a:spcAft>
                          <a:spcPts val="0"/>
                        </a:spcAft>
                        <a:buNone/>
                      </a:pPr>
                      <a:r>
                        <a:rPr b="1" i="0" lang="en-US" sz="1400">
                          <a:solidFill>
                            <a:srgbClr val="FFFF00"/>
                          </a:solidFill>
                          <a:latin typeface="Arial"/>
                          <a:ea typeface="Arial"/>
                          <a:cs typeface="Arial"/>
                          <a:sym typeface="Arial"/>
                        </a:rPr>
                        <a:t>T-score</a:t>
                      </a:r>
                      <a:endParaRPr b="1" sz="1400">
                        <a:solidFill>
                          <a:srgbClr val="FFFF00"/>
                        </a:solidFill>
                      </a:endParaRPr>
                    </a:p>
                  </a:txBody>
                  <a:tcPr marT="45725" marB="45725" marR="91450" marL="91450"/>
                </a:tc>
                <a:tc>
                  <a:txBody>
                    <a:bodyPr/>
                    <a:lstStyle/>
                    <a:p>
                      <a:pPr indent="0" lvl="0" marL="0" marR="0" rtl="0" algn="l">
                        <a:spcBef>
                          <a:spcPts val="0"/>
                        </a:spcBef>
                        <a:spcAft>
                          <a:spcPts val="0"/>
                        </a:spcAft>
                        <a:buNone/>
                      </a:pPr>
                      <a:r>
                        <a:rPr b="1" i="0" lang="en-US" sz="1400">
                          <a:solidFill>
                            <a:srgbClr val="FFFF00"/>
                          </a:solidFill>
                          <a:latin typeface="Arial"/>
                          <a:ea typeface="Arial"/>
                          <a:cs typeface="Arial"/>
                          <a:sym typeface="Arial"/>
                        </a:rPr>
                        <a:t>-3.0 - 2.7</a:t>
                      </a:r>
                      <a:endParaRPr b="1" sz="1400">
                        <a:solidFill>
                          <a:srgbClr val="FFFF00"/>
                        </a:solidFill>
                      </a:endParaRPr>
                    </a:p>
                  </a:txBody>
                  <a:tcPr marT="45725" marB="45725" marR="91450" marL="91450"/>
                </a:tc>
                <a:tc>
                  <a:txBody>
                    <a:bodyPr/>
                    <a:lstStyle/>
                    <a:p>
                      <a:pPr indent="0" lvl="0" marL="0" marR="0" rtl="0" algn="l">
                        <a:spcBef>
                          <a:spcPts val="0"/>
                        </a:spcBef>
                        <a:spcAft>
                          <a:spcPts val="0"/>
                        </a:spcAft>
                        <a:buNone/>
                      </a:pPr>
                      <a:r>
                        <a:t/>
                      </a:r>
                      <a:endParaRPr b="1" sz="1400">
                        <a:solidFill>
                          <a:srgbClr val="FFFF00"/>
                        </a:solidFill>
                      </a:endParaRPr>
                    </a:p>
                  </a:txBody>
                  <a:tcPr marT="45725" marB="45725" marR="91450" marL="91450"/>
                </a:tc>
              </a:tr>
            </a:tbl>
          </a:graphicData>
        </a:graphic>
      </p:graphicFrame>
      <p:sp>
        <p:nvSpPr>
          <p:cNvPr id="935" name="Google Shape;935;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36" name="Google Shape;936;p54"/>
          <p:cNvSpPr txBox="1"/>
          <p:nvPr/>
        </p:nvSpPr>
        <p:spPr>
          <a:xfrm>
            <a:off x="613611" y="6308079"/>
            <a:ext cx="7941733" cy="461665"/>
          </a:xfrm>
          <a:prstGeom prst="rect">
            <a:avLst/>
          </a:prstGeom>
          <a:noFill/>
          <a:ln>
            <a:noFill/>
          </a:ln>
        </p:spPr>
        <p:txBody>
          <a:bodyPr anchorCtr="0" anchor="t" bIns="45700" lIns="91425" spcFirstLastPara="1" rIns="91425" wrap="square" tIns="45700">
            <a:spAutoFit/>
          </a:bodyPr>
          <a:lstStyle/>
          <a:p>
            <a:pPr indent="-228600" lvl="0" marL="228600" marR="0" rtl="0" algn="l">
              <a:spcBef>
                <a:spcPts val="0"/>
              </a:spcBef>
              <a:spcAft>
                <a:spcPts val="0"/>
              </a:spcAft>
              <a:buClr>
                <a:schemeClr val="lt1"/>
              </a:buClr>
              <a:buSzPts val="1200"/>
              <a:buFont typeface="Arial"/>
              <a:buAutoNum type="arabicPeriod"/>
            </a:pPr>
            <a:r>
              <a:rPr lang="en-US" sz="1200">
                <a:solidFill>
                  <a:schemeClr val="lt1"/>
                </a:solidFill>
                <a:latin typeface="Arial"/>
                <a:ea typeface="Arial"/>
                <a:cs typeface="Arial"/>
                <a:sym typeface="Arial"/>
              </a:rPr>
              <a:t>J Bone Miner Res. 2019 Jun;34(6):1014-1024. </a:t>
            </a:r>
            <a:endParaRPr/>
          </a:p>
          <a:p>
            <a:pPr indent="-228600" lvl="0" marL="228600" marR="0" rtl="0" algn="l">
              <a:spcBef>
                <a:spcPts val="0"/>
              </a:spcBef>
              <a:spcAft>
                <a:spcPts val="0"/>
              </a:spcAft>
              <a:buClr>
                <a:schemeClr val="lt1"/>
              </a:buClr>
              <a:buSzPts val="1200"/>
              <a:buFont typeface="Arial"/>
              <a:buAutoNum type="arabicPeriod"/>
            </a:pPr>
            <a:r>
              <a:rPr lang="en-US" sz="1200">
                <a:solidFill>
                  <a:schemeClr val="lt1"/>
                </a:solidFill>
                <a:latin typeface="Arial"/>
                <a:ea typeface="Arial"/>
                <a:cs typeface="Arial"/>
                <a:sym typeface="Arial"/>
              </a:rPr>
              <a:t>Sci Rep . 2022 May 11;12(1):7781.</a:t>
            </a:r>
            <a:endParaRPr/>
          </a:p>
        </p:txBody>
      </p:sp>
      <p:sp>
        <p:nvSpPr>
          <p:cNvPr id="937" name="Google Shape;937;p54"/>
          <p:cNvSpPr txBox="1"/>
          <p:nvPr/>
        </p:nvSpPr>
        <p:spPr>
          <a:xfrm>
            <a:off x="7899690" y="1967792"/>
            <a:ext cx="3850105" cy="3183628"/>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7000"/>
              </a:lnSpc>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Clinical trial on 84 hemodialysis patients with osteoporosis </a:t>
            </a:r>
            <a:endParaRPr sz="1600">
              <a:solidFill>
                <a:schemeClr val="lt1"/>
              </a:solidFill>
              <a:latin typeface="Calibri"/>
              <a:ea typeface="Calibri"/>
              <a:cs typeface="Calibri"/>
              <a:sym typeface="Calibri"/>
            </a:endParaRPr>
          </a:p>
          <a:p>
            <a:pPr indent="-342900" lvl="0" marL="342900" marR="0" rtl="0" algn="l">
              <a:lnSpc>
                <a:spcPct val="107000"/>
              </a:lnSpc>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BMD was increased at 6 months in denosumab-treated patients compared with patients not treated with denosumab (lumbar spine: 5.34% vs. - 0.49%; total hip: 2.43% vs. - 0.47%). </a:t>
            </a:r>
            <a:endParaRPr/>
          </a:p>
          <a:p>
            <a:pPr indent="0" lvl="0" marL="0" marR="0" rtl="0" algn="l">
              <a:lnSpc>
                <a:spcPct val="107000"/>
              </a:lnSpc>
              <a:spcBef>
                <a:spcPts val="800"/>
              </a:spcBef>
              <a:spcAft>
                <a:spcPts val="0"/>
              </a:spcAft>
              <a:buNone/>
            </a:pPr>
            <a:r>
              <a:rPr lang="en-US" sz="1600">
                <a:solidFill>
                  <a:schemeClr val="lt1"/>
                </a:solidFill>
                <a:latin typeface="Calibri"/>
                <a:ea typeface="Calibri"/>
                <a:cs typeface="Calibri"/>
                <a:sym typeface="Calibri"/>
              </a:rPr>
              <a:t>J Bone Miner Res . 2019 Jun;34(6):1014-1024.</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41" name="Shape 941"/>
        <p:cNvGrpSpPr/>
        <p:nvPr/>
      </p:nvGrpSpPr>
      <p:grpSpPr>
        <a:xfrm>
          <a:off x="0" y="0"/>
          <a:ext cx="0" cy="0"/>
          <a:chOff x="0" y="0"/>
          <a:chExt cx="0" cy="0"/>
        </a:xfrm>
      </p:grpSpPr>
      <p:sp>
        <p:nvSpPr>
          <p:cNvPr id="942" name="Google Shape;942;p55"/>
          <p:cNvSpPr txBox="1"/>
          <p:nvPr>
            <p:ph type="title"/>
          </p:nvPr>
        </p:nvSpPr>
        <p:spPr>
          <a:xfrm>
            <a:off x="442205" y="0"/>
            <a:ext cx="11307590" cy="9109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FF00"/>
              </a:buClr>
              <a:buSzPct val="100000"/>
              <a:buFont typeface="Arial"/>
              <a:buNone/>
            </a:pPr>
            <a:r>
              <a:rPr b="1" lang="en-US" sz="2000">
                <a:solidFill>
                  <a:srgbClr val="FFFF00"/>
                </a:solidFill>
              </a:rPr>
              <a:t>Clinical use # 6</a:t>
            </a:r>
            <a:br>
              <a:rPr b="1" lang="en-US" sz="2000">
                <a:solidFill>
                  <a:srgbClr val="FFFF00"/>
                </a:solidFill>
              </a:rPr>
            </a:br>
            <a:r>
              <a:rPr b="1" lang="en-US" sz="2200">
                <a:solidFill>
                  <a:srgbClr val="FFFF00"/>
                </a:solidFill>
              </a:rPr>
              <a:t>Denosumab to increase BMD and  alleviated progression of joint destruction in RA patients*</a:t>
            </a:r>
            <a:endParaRPr b="1" sz="2000">
              <a:solidFill>
                <a:srgbClr val="FFFF00"/>
              </a:solidFill>
            </a:endParaRPr>
          </a:p>
        </p:txBody>
      </p:sp>
      <p:sp>
        <p:nvSpPr>
          <p:cNvPr id="943" name="Google Shape;943;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944" name="Google Shape;944;p55"/>
          <p:cNvGraphicFramePr/>
          <p:nvPr/>
        </p:nvGraphicFramePr>
        <p:xfrm>
          <a:off x="240631" y="982471"/>
          <a:ext cx="3000000" cy="3000000"/>
        </p:xfrm>
        <a:graphic>
          <a:graphicData uri="http://schemas.openxmlformats.org/drawingml/2006/table">
            <a:tbl>
              <a:tblPr>
                <a:noFill/>
                <a:tableStyleId>{D41E645E-CB0C-4B92-8F9A-2E687DAA288E}</a:tableStyleId>
              </a:tblPr>
              <a:tblGrid>
                <a:gridCol w="1760625"/>
                <a:gridCol w="1760625"/>
                <a:gridCol w="1760625"/>
                <a:gridCol w="1760625"/>
              </a:tblGrid>
              <a:tr h="417175">
                <a:tc>
                  <a:txBody>
                    <a:bodyPr/>
                    <a:lstStyle/>
                    <a:p>
                      <a:pPr indent="0" lvl="0" marL="0" marR="0" rtl="0" algn="ctr">
                        <a:spcBef>
                          <a:spcPts val="0"/>
                        </a:spcBef>
                        <a:spcAft>
                          <a:spcPts val="0"/>
                        </a:spcAft>
                        <a:buNone/>
                      </a:pPr>
                      <a:r>
                        <a:t/>
                      </a:r>
                      <a:endParaRPr b="1" sz="1200">
                        <a:solidFill>
                          <a:schemeClr val="lt1"/>
                        </a:solidFill>
                      </a:endParaRPr>
                    </a:p>
                  </a:txBody>
                  <a:tcPr marT="11950" marB="11950" marR="23900" marL="23900" anchor="ctr"/>
                </a:tc>
                <a:tc gridSpan="3">
                  <a:txBody>
                    <a:bodyPr/>
                    <a:lstStyle/>
                    <a:p>
                      <a:pPr indent="0" lvl="0" marL="0" marR="0" rtl="0" algn="ctr">
                        <a:spcBef>
                          <a:spcPts val="0"/>
                        </a:spcBef>
                        <a:spcAft>
                          <a:spcPts val="0"/>
                        </a:spcAft>
                        <a:buNone/>
                      </a:pPr>
                      <a:r>
                        <a:rPr b="1" lang="en-US" sz="1400">
                          <a:solidFill>
                            <a:srgbClr val="FFFF00"/>
                          </a:solidFill>
                        </a:rPr>
                        <a:t>Patient baseline characteristics </a:t>
                      </a:r>
                      <a:endParaRPr/>
                    </a:p>
                    <a:p>
                      <a:pPr indent="0" lvl="0" marL="0" marR="0" rtl="0" algn="ctr">
                        <a:spcBef>
                          <a:spcPts val="0"/>
                        </a:spcBef>
                        <a:spcAft>
                          <a:spcPts val="0"/>
                        </a:spcAft>
                        <a:buNone/>
                      </a:pPr>
                      <a:r>
                        <a:rPr b="1" lang="en-US" sz="1400">
                          <a:solidFill>
                            <a:srgbClr val="FFFF00"/>
                          </a:solidFill>
                        </a:rPr>
                        <a:t>Pooled analysis of DRIVE and DESIRABLE study </a:t>
                      </a:r>
                      <a:endParaRPr/>
                    </a:p>
                  </a:txBody>
                  <a:tcPr marT="11950" marB="11950" marR="23900" marL="23900" anchor="ctr"/>
                </a:tc>
                <a:tc hMerge="1"/>
                <a:tc hMerge="1"/>
              </a:tr>
              <a:tr h="197700">
                <a:tc>
                  <a:txBody>
                    <a:bodyPr/>
                    <a:lstStyle/>
                    <a:p>
                      <a:pPr indent="0" lvl="0" marL="0" marR="0" rtl="0" algn="ctr">
                        <a:spcBef>
                          <a:spcPts val="0"/>
                        </a:spcBef>
                        <a:spcAft>
                          <a:spcPts val="0"/>
                        </a:spcAft>
                        <a:buNone/>
                      </a:pPr>
                      <a:r>
                        <a:t/>
                      </a:r>
                      <a:endParaRPr b="1" sz="1200">
                        <a:solidFill>
                          <a:schemeClr val="lt1"/>
                        </a:solidFill>
                      </a:endParaRPr>
                    </a:p>
                  </a:txBody>
                  <a:tcPr marT="11950" marB="11950" marR="23900" marL="23900" anchor="ctr"/>
                </a:tc>
                <a:tc>
                  <a:txBody>
                    <a:bodyPr/>
                    <a:lstStyle/>
                    <a:p>
                      <a:pPr indent="0" lvl="0" marL="0" marR="0" rtl="0" algn="ctr">
                        <a:spcBef>
                          <a:spcPts val="0"/>
                        </a:spcBef>
                        <a:spcAft>
                          <a:spcPts val="0"/>
                        </a:spcAft>
                        <a:buNone/>
                      </a:pPr>
                      <a:r>
                        <a:t/>
                      </a:r>
                      <a:endParaRPr b="1" sz="1200">
                        <a:solidFill>
                          <a:schemeClr val="lt1"/>
                        </a:solidFill>
                      </a:endParaRPr>
                    </a:p>
                  </a:txBody>
                  <a:tcPr marT="11950" marB="11950" marR="23900" marL="23900" anchor="ctr"/>
                </a:tc>
                <a:tc gridSpan="2">
                  <a:txBody>
                    <a:bodyPr/>
                    <a:lstStyle/>
                    <a:p>
                      <a:pPr indent="0" lvl="0" marL="0" marR="0" rtl="0" algn="ctr">
                        <a:spcBef>
                          <a:spcPts val="0"/>
                        </a:spcBef>
                        <a:spcAft>
                          <a:spcPts val="0"/>
                        </a:spcAft>
                        <a:buNone/>
                      </a:pPr>
                      <a:r>
                        <a:rPr b="1" lang="en-US" sz="1200">
                          <a:solidFill>
                            <a:schemeClr val="lt1"/>
                          </a:solidFill>
                        </a:rPr>
                        <a:t>Denosumab</a:t>
                      </a:r>
                      <a:endParaRPr/>
                    </a:p>
                  </a:txBody>
                  <a:tcPr marT="11950" marB="11950" marR="23900" marL="23900" anchor="ctr"/>
                </a:tc>
                <a:tc hMerge="1"/>
              </a:tr>
              <a:tr h="375475">
                <a:tc>
                  <a:txBody>
                    <a:bodyPr/>
                    <a:lstStyle/>
                    <a:p>
                      <a:pPr indent="0" lvl="0" marL="0" marR="0" rtl="0" algn="ctr">
                        <a:spcBef>
                          <a:spcPts val="0"/>
                        </a:spcBef>
                        <a:spcAft>
                          <a:spcPts val="0"/>
                        </a:spcAft>
                        <a:buNone/>
                      </a:pPr>
                      <a:r>
                        <a:t/>
                      </a:r>
                      <a:endParaRPr b="1" sz="1200">
                        <a:solidFill>
                          <a:schemeClr val="lt1"/>
                        </a:solidFill>
                      </a:endParaRPr>
                    </a:p>
                  </a:txBody>
                  <a:tcPr marT="11950" marB="11950" marR="23900" marL="23900" anchor="ctr"/>
                </a:tc>
                <a:tc>
                  <a:txBody>
                    <a:bodyPr/>
                    <a:lstStyle/>
                    <a:p>
                      <a:pPr indent="0" lvl="0" marL="0" marR="0" rtl="0" algn="ctr">
                        <a:spcBef>
                          <a:spcPts val="0"/>
                        </a:spcBef>
                        <a:spcAft>
                          <a:spcPts val="0"/>
                        </a:spcAft>
                        <a:buNone/>
                      </a:pPr>
                      <a:r>
                        <a:rPr b="1" lang="en-US" sz="1200">
                          <a:solidFill>
                            <a:schemeClr val="lt1"/>
                          </a:solidFill>
                        </a:rPr>
                        <a:t>Placebo</a:t>
                      </a:r>
                      <a:br>
                        <a:rPr b="1" lang="en-US" sz="1200">
                          <a:solidFill>
                            <a:schemeClr val="lt1"/>
                          </a:solidFill>
                        </a:rPr>
                      </a:br>
                      <a:r>
                        <a:rPr b="1" lang="en-US" sz="1200">
                          <a:solidFill>
                            <a:schemeClr val="lt1"/>
                          </a:solidFill>
                        </a:rPr>
                        <a:t>(N=306)</a:t>
                      </a:r>
                      <a:endParaRPr/>
                    </a:p>
                  </a:txBody>
                  <a:tcPr marT="11950" marB="11950" marR="23900" marL="23900" anchor="ctr"/>
                </a:tc>
                <a:tc>
                  <a:txBody>
                    <a:bodyPr/>
                    <a:lstStyle/>
                    <a:p>
                      <a:pPr indent="0" lvl="0" marL="0" marR="0" rtl="0" algn="ctr">
                        <a:spcBef>
                          <a:spcPts val="0"/>
                        </a:spcBef>
                        <a:spcAft>
                          <a:spcPts val="0"/>
                        </a:spcAft>
                        <a:buNone/>
                      </a:pPr>
                      <a:r>
                        <a:rPr b="1" lang="en-US" sz="1200">
                          <a:solidFill>
                            <a:schemeClr val="lt1"/>
                          </a:solidFill>
                        </a:rPr>
                        <a:t>Q6M</a:t>
                      </a:r>
                      <a:br>
                        <a:rPr b="1" lang="en-US" sz="1200">
                          <a:solidFill>
                            <a:schemeClr val="lt1"/>
                          </a:solidFill>
                        </a:rPr>
                      </a:br>
                      <a:r>
                        <a:rPr b="1" lang="en-US" sz="1200">
                          <a:solidFill>
                            <a:schemeClr val="lt1"/>
                          </a:solidFill>
                        </a:rPr>
                        <a:t>(N=302)</a:t>
                      </a:r>
                      <a:endParaRPr/>
                    </a:p>
                  </a:txBody>
                  <a:tcPr marT="11950" marB="11950" marR="23900" marL="23900" anchor="ctr"/>
                </a:tc>
                <a:tc>
                  <a:txBody>
                    <a:bodyPr/>
                    <a:lstStyle/>
                    <a:p>
                      <a:pPr indent="0" lvl="0" marL="0" marR="0" rtl="0" algn="ctr">
                        <a:spcBef>
                          <a:spcPts val="0"/>
                        </a:spcBef>
                        <a:spcAft>
                          <a:spcPts val="0"/>
                        </a:spcAft>
                        <a:buNone/>
                      </a:pPr>
                      <a:r>
                        <a:rPr b="1" lang="en-US" sz="1200">
                          <a:solidFill>
                            <a:schemeClr val="lt1"/>
                          </a:solidFill>
                        </a:rPr>
                        <a:t>Q3M</a:t>
                      </a:r>
                      <a:br>
                        <a:rPr b="1" lang="en-US" sz="1200">
                          <a:solidFill>
                            <a:schemeClr val="lt1"/>
                          </a:solidFill>
                        </a:rPr>
                      </a:br>
                      <a:r>
                        <a:rPr b="1" lang="en-US" sz="1200">
                          <a:solidFill>
                            <a:schemeClr val="lt1"/>
                          </a:solidFill>
                        </a:rPr>
                        <a:t>(N=301)</a:t>
                      </a:r>
                      <a:endParaRPr/>
                    </a:p>
                  </a:txBody>
                  <a:tcPr marT="11950" marB="11950" marR="23900" marL="23900" anchor="ctr"/>
                </a:tc>
              </a:tr>
              <a:tr h="197700">
                <a:tc>
                  <a:txBody>
                    <a:bodyPr/>
                    <a:lstStyle/>
                    <a:p>
                      <a:pPr indent="0" lvl="0" marL="0" marR="0" rtl="0" algn="ctr">
                        <a:spcBef>
                          <a:spcPts val="0"/>
                        </a:spcBef>
                        <a:spcAft>
                          <a:spcPts val="0"/>
                        </a:spcAft>
                        <a:buNone/>
                      </a:pPr>
                      <a:r>
                        <a:rPr b="0" lang="en-US" sz="1200">
                          <a:solidFill>
                            <a:schemeClr val="lt1"/>
                          </a:solidFill>
                        </a:rPr>
                        <a:t>Female, n (%)</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243 (79.4)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233 (77.2)</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213 (70.8)</a:t>
                      </a:r>
                      <a:endParaRPr/>
                    </a:p>
                  </a:txBody>
                  <a:tcPr marT="11950" marB="11950" marR="23900" marL="23900" anchor="ctr"/>
                </a:tc>
              </a:tr>
              <a:tr h="197700">
                <a:tc>
                  <a:txBody>
                    <a:bodyPr/>
                    <a:lstStyle/>
                    <a:p>
                      <a:pPr indent="0" lvl="0" marL="0" marR="0" rtl="0" algn="ctr">
                        <a:spcBef>
                          <a:spcPts val="0"/>
                        </a:spcBef>
                        <a:spcAft>
                          <a:spcPts val="0"/>
                        </a:spcAft>
                        <a:buNone/>
                      </a:pPr>
                      <a:r>
                        <a:rPr b="0" lang="en-US" sz="1200">
                          <a:solidFill>
                            <a:schemeClr val="lt1"/>
                          </a:solidFill>
                        </a:rPr>
                        <a:t>Age (years)</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56.2±11.4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57.0±11.9</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56.5±12.2</a:t>
                      </a:r>
                      <a:endParaRPr/>
                    </a:p>
                  </a:txBody>
                  <a:tcPr marT="11950" marB="11950" marR="23900" marL="23900" anchor="ctr"/>
                </a:tc>
              </a:tr>
              <a:tr h="302100">
                <a:tc>
                  <a:txBody>
                    <a:bodyPr/>
                    <a:lstStyle/>
                    <a:p>
                      <a:pPr indent="0" lvl="0" marL="0" marR="0" rtl="0" algn="ctr">
                        <a:spcBef>
                          <a:spcPts val="0"/>
                        </a:spcBef>
                        <a:spcAft>
                          <a:spcPts val="0"/>
                        </a:spcAft>
                        <a:buNone/>
                      </a:pPr>
                      <a:r>
                        <a:rPr b="0" lang="en-US" sz="1200">
                          <a:solidFill>
                            <a:schemeClr val="lt1"/>
                          </a:solidFill>
                        </a:rPr>
                        <a:t>RA disease duration (years)</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2.1±1.3</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2.2±1.3</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2.2±1.3</a:t>
                      </a:r>
                      <a:endParaRPr/>
                    </a:p>
                  </a:txBody>
                  <a:tcPr marT="11950" marB="11950" marR="23900" marL="23900" anchor="ctr"/>
                </a:tc>
              </a:tr>
              <a:tr h="197700">
                <a:tc>
                  <a:txBody>
                    <a:bodyPr/>
                    <a:lstStyle/>
                    <a:p>
                      <a:pPr indent="0" lvl="0" marL="0" marR="0" rtl="0" algn="ctr">
                        <a:spcBef>
                          <a:spcPts val="0"/>
                        </a:spcBef>
                        <a:spcAft>
                          <a:spcPts val="0"/>
                        </a:spcAft>
                        <a:buNone/>
                      </a:pPr>
                      <a:r>
                        <a:rPr b="0" lang="en-US" sz="1200">
                          <a:solidFill>
                            <a:schemeClr val="lt1"/>
                          </a:solidFill>
                        </a:rPr>
                        <a:t>CRP (mg/dL)</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0.47±0.84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0.61±1.16</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0.53±1.07</a:t>
                      </a:r>
                      <a:endParaRPr/>
                    </a:p>
                  </a:txBody>
                  <a:tcPr marT="11950" marB="11950" marR="23900" marL="23900" anchor="ctr"/>
                </a:tc>
              </a:tr>
              <a:tr h="219725">
                <a:tc>
                  <a:txBody>
                    <a:bodyPr/>
                    <a:lstStyle/>
                    <a:p>
                      <a:pPr indent="0" lvl="0" marL="0" marR="0" rtl="0" algn="ctr">
                        <a:spcBef>
                          <a:spcPts val="0"/>
                        </a:spcBef>
                        <a:spcAft>
                          <a:spcPts val="0"/>
                        </a:spcAft>
                        <a:buNone/>
                      </a:pPr>
                      <a:r>
                        <a:rPr b="0" lang="en-US" sz="1200">
                          <a:solidFill>
                            <a:schemeClr val="lt1"/>
                          </a:solidFill>
                        </a:rPr>
                        <a:t>ESR (mm/hour)</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21.7±18.6</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24.0±21.3</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22.6±18.8</a:t>
                      </a:r>
                      <a:endParaRPr/>
                    </a:p>
                  </a:txBody>
                  <a:tcPr marT="11950" marB="11950" marR="23900" marL="23900" anchor="ctr"/>
                </a:tc>
              </a:tr>
              <a:tr h="219725">
                <a:tc>
                  <a:txBody>
                    <a:bodyPr/>
                    <a:lstStyle/>
                    <a:p>
                      <a:pPr indent="0" lvl="0" marL="0" marR="0" rtl="0" algn="ctr">
                        <a:spcBef>
                          <a:spcPts val="0"/>
                        </a:spcBef>
                        <a:spcAft>
                          <a:spcPts val="0"/>
                        </a:spcAft>
                        <a:buNone/>
                      </a:pPr>
                      <a:r>
                        <a:rPr b="0" lang="en-US" sz="1200">
                          <a:solidFill>
                            <a:schemeClr val="lt1"/>
                          </a:solidFill>
                        </a:rPr>
                        <a:t>RF status, n (%)</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197 (64.4)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199 (65.9)</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184 (61.1)</a:t>
                      </a:r>
                      <a:endParaRPr/>
                    </a:p>
                  </a:txBody>
                  <a:tcPr marT="11950" marB="11950" marR="23900" marL="23900" anchor="ctr"/>
                </a:tc>
              </a:tr>
              <a:tr h="351575">
                <a:tc>
                  <a:txBody>
                    <a:bodyPr/>
                    <a:lstStyle/>
                    <a:p>
                      <a:pPr indent="0" lvl="0" marL="0" marR="0" rtl="0" algn="ctr">
                        <a:spcBef>
                          <a:spcPts val="0"/>
                        </a:spcBef>
                        <a:spcAft>
                          <a:spcPts val="0"/>
                        </a:spcAft>
                        <a:buNone/>
                      </a:pPr>
                      <a:r>
                        <a:rPr b="0" lang="en-US" sz="1200">
                          <a:solidFill>
                            <a:schemeClr val="lt1"/>
                          </a:solidFill>
                        </a:rPr>
                        <a:t>Anti-CCP antibodies, n (%)</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211 (69.0)</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228 (75.5)</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213 (70.8)</a:t>
                      </a:r>
                      <a:endParaRPr/>
                    </a:p>
                  </a:txBody>
                  <a:tcPr marT="11950" marB="11950" marR="23900" marL="23900" anchor="ctr"/>
                </a:tc>
              </a:tr>
              <a:tr h="302100">
                <a:tc>
                  <a:txBody>
                    <a:bodyPr/>
                    <a:lstStyle/>
                    <a:p>
                      <a:pPr indent="0" lvl="0" marL="0" marR="0" rtl="0" algn="ctr">
                        <a:spcBef>
                          <a:spcPts val="0"/>
                        </a:spcBef>
                        <a:spcAft>
                          <a:spcPts val="0"/>
                        </a:spcAft>
                        <a:buNone/>
                      </a:pPr>
                      <a:r>
                        <a:rPr b="0" lang="en-US" sz="1200">
                          <a:solidFill>
                            <a:schemeClr val="lt1"/>
                          </a:solidFill>
                        </a:rPr>
                        <a:t>Tender joint count (0–68)</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7.6±7.6</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7.6±8.0</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7.6±7.8</a:t>
                      </a:r>
                      <a:endParaRPr/>
                    </a:p>
                  </a:txBody>
                  <a:tcPr marT="11950" marB="11950" marR="23900" marL="23900" anchor="ctr"/>
                </a:tc>
              </a:tr>
              <a:tr h="302100">
                <a:tc>
                  <a:txBody>
                    <a:bodyPr/>
                    <a:lstStyle/>
                    <a:p>
                      <a:pPr indent="0" lvl="0" marL="0" marR="0" rtl="0" algn="ctr">
                        <a:spcBef>
                          <a:spcPts val="0"/>
                        </a:spcBef>
                        <a:spcAft>
                          <a:spcPts val="0"/>
                        </a:spcAft>
                        <a:buNone/>
                      </a:pPr>
                      <a:r>
                        <a:rPr b="0" lang="en-US" sz="1200">
                          <a:solidFill>
                            <a:schemeClr val="lt1"/>
                          </a:solidFill>
                        </a:rPr>
                        <a:t>Swollen joint count (0–66)</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9.7±4.9</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9.3±4.7</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9.4±4.4</a:t>
                      </a:r>
                      <a:endParaRPr/>
                    </a:p>
                  </a:txBody>
                  <a:tcPr marT="11950" marB="11950" marR="23900" marL="23900" anchor="ctr"/>
                </a:tc>
              </a:tr>
              <a:tr h="302100">
                <a:tc>
                  <a:txBody>
                    <a:bodyPr/>
                    <a:lstStyle/>
                    <a:p>
                      <a:pPr indent="0" lvl="0" marL="0" marR="0" rtl="0" algn="ctr">
                        <a:spcBef>
                          <a:spcPts val="0"/>
                        </a:spcBef>
                        <a:spcAft>
                          <a:spcPts val="0"/>
                        </a:spcAft>
                        <a:buNone/>
                      </a:pPr>
                      <a:r>
                        <a:rPr b="0" lang="en-US" sz="1200">
                          <a:solidFill>
                            <a:schemeClr val="lt1"/>
                          </a:solidFill>
                        </a:rPr>
                        <a:t>Glucocorticoid use, n (%)</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106 (34.6)</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109 (36.1)</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106 (35.2)</a:t>
                      </a:r>
                      <a:endParaRPr/>
                    </a:p>
                  </a:txBody>
                  <a:tcPr marT="11950" marB="11950" marR="23900" marL="23900" anchor="ctr"/>
                </a:tc>
              </a:tr>
              <a:tr h="219725">
                <a:tc>
                  <a:txBody>
                    <a:bodyPr/>
                    <a:lstStyle/>
                    <a:p>
                      <a:pPr indent="0" lvl="0" marL="0" marR="0" rtl="0" algn="ctr">
                        <a:spcBef>
                          <a:spcPts val="0"/>
                        </a:spcBef>
                        <a:spcAft>
                          <a:spcPts val="0"/>
                        </a:spcAft>
                        <a:buNone/>
                      </a:pPr>
                      <a:r>
                        <a:rPr b="0" lang="en-US" sz="1200">
                          <a:solidFill>
                            <a:schemeClr val="lt1"/>
                          </a:solidFill>
                        </a:rPr>
                        <a:t>MTX use, n (%)</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278 (90.8)</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261 (86.4)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271 (90.0)</a:t>
                      </a:r>
                      <a:endParaRPr/>
                    </a:p>
                  </a:txBody>
                  <a:tcPr marT="11950" marB="11950" marR="23900" marL="23900" anchor="ctr"/>
                </a:tc>
              </a:tr>
              <a:tr h="442175">
                <a:tc>
                  <a:txBody>
                    <a:bodyPr/>
                    <a:lstStyle/>
                    <a:p>
                      <a:pPr indent="0" lvl="0" marL="0" marR="0" rtl="0" algn="ctr">
                        <a:spcBef>
                          <a:spcPts val="0"/>
                        </a:spcBef>
                        <a:spcAft>
                          <a:spcPts val="0"/>
                        </a:spcAft>
                        <a:buNone/>
                      </a:pPr>
                      <a:r>
                        <a:rPr b="0" lang="en-US" sz="1200">
                          <a:solidFill>
                            <a:schemeClr val="lt1"/>
                          </a:solidFill>
                        </a:rPr>
                        <a:t>Modified total Sharp score (0–448)</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13.26±22.18</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14.66±20.41</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13.77±17.89</a:t>
                      </a:r>
                      <a:endParaRPr/>
                    </a:p>
                  </a:txBody>
                  <a:tcPr marT="11950" marB="11950" marR="23900" marL="23900" anchor="ctr"/>
                </a:tc>
              </a:tr>
              <a:tr h="442175">
                <a:tc>
                  <a:txBody>
                    <a:bodyPr/>
                    <a:lstStyle/>
                    <a:p>
                      <a:pPr indent="0" lvl="0" marL="0" marR="0" rtl="0" algn="ctr">
                        <a:spcBef>
                          <a:spcPts val="0"/>
                        </a:spcBef>
                        <a:spcAft>
                          <a:spcPts val="0"/>
                        </a:spcAft>
                        <a:buNone/>
                      </a:pPr>
                      <a:r>
                        <a:rPr b="0" lang="en-US" sz="1200">
                          <a:solidFill>
                            <a:schemeClr val="lt1"/>
                          </a:solidFill>
                        </a:rPr>
                        <a:t>Modified Sharp erosion score (0–280)</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6.57±10.50</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7.21±9.51</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6.83±8.77</a:t>
                      </a:r>
                      <a:endParaRPr/>
                    </a:p>
                  </a:txBody>
                  <a:tcPr marT="11950" marB="11950" marR="23900" marL="23900" anchor="ctr"/>
                </a:tc>
              </a:tr>
              <a:tr h="302100">
                <a:tc>
                  <a:txBody>
                    <a:bodyPr/>
                    <a:lstStyle/>
                    <a:p>
                      <a:pPr indent="0" lvl="0" marL="0" marR="0" rtl="0" algn="ctr">
                        <a:spcBef>
                          <a:spcPts val="0"/>
                        </a:spcBef>
                        <a:spcAft>
                          <a:spcPts val="0"/>
                        </a:spcAft>
                        <a:buNone/>
                      </a:pPr>
                      <a:r>
                        <a:rPr b="0" lang="en-US" sz="1200">
                          <a:solidFill>
                            <a:schemeClr val="lt1"/>
                          </a:solidFill>
                        </a:rPr>
                        <a:t>Modified Sharp JSNS (0–168)</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6.69±12.64</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7.45±12.59</a:t>
                      </a:r>
                      <a:endParaRPr/>
                    </a:p>
                  </a:txBody>
                  <a:tcPr marT="11950" marB="11950" marR="23900" marL="23900" anchor="ctr"/>
                </a:tc>
                <a:tc>
                  <a:txBody>
                    <a:bodyPr/>
                    <a:lstStyle/>
                    <a:p>
                      <a:pPr indent="0" lvl="0" marL="0" marR="0" rtl="0" algn="ctr">
                        <a:spcBef>
                          <a:spcPts val="0"/>
                        </a:spcBef>
                        <a:spcAft>
                          <a:spcPts val="0"/>
                        </a:spcAft>
                        <a:buNone/>
                      </a:pPr>
                      <a:r>
                        <a:rPr b="0" lang="en-US" sz="1200">
                          <a:solidFill>
                            <a:schemeClr val="lt1"/>
                          </a:solidFill>
                        </a:rPr>
                        <a:t>6.94±10.31</a:t>
                      </a:r>
                      <a:endParaRPr/>
                    </a:p>
                  </a:txBody>
                  <a:tcPr marT="11950" marB="11950" marR="23900" marL="23900" anchor="ctr"/>
                </a:tc>
              </a:tr>
            </a:tbl>
          </a:graphicData>
        </a:graphic>
      </p:graphicFrame>
      <p:sp>
        <p:nvSpPr>
          <p:cNvPr id="945" name="Google Shape;945;p55"/>
          <p:cNvSpPr txBox="1"/>
          <p:nvPr/>
        </p:nvSpPr>
        <p:spPr>
          <a:xfrm>
            <a:off x="7484689" y="1166842"/>
            <a:ext cx="4466680" cy="452431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600"/>
              <a:buFont typeface="Arial"/>
              <a:buChar char="•"/>
            </a:pPr>
            <a:r>
              <a:rPr lang="en-US" sz="1600">
                <a:solidFill>
                  <a:schemeClr val="lt1"/>
                </a:solidFill>
                <a:latin typeface="Arial"/>
                <a:ea typeface="Arial"/>
                <a:cs typeface="Arial"/>
                <a:sym typeface="Arial"/>
              </a:rPr>
              <a:t>Meta-analysis of 10 stuies , 1758 patient </a:t>
            </a:r>
            <a:endParaRPr/>
          </a:p>
          <a:p>
            <a:pPr indent="-285750" lvl="0" marL="285750" marR="0" rtl="0" algn="l">
              <a:spcBef>
                <a:spcPts val="0"/>
              </a:spcBef>
              <a:spcAft>
                <a:spcPts val="0"/>
              </a:spcAft>
              <a:buClr>
                <a:schemeClr val="lt1"/>
              </a:buClr>
              <a:buSzPts val="1600"/>
              <a:buFont typeface="Arial"/>
              <a:buChar char="•"/>
            </a:pPr>
            <a:r>
              <a:rPr lang="en-US" sz="1600">
                <a:solidFill>
                  <a:schemeClr val="lt1"/>
                </a:solidFill>
                <a:latin typeface="Arial"/>
                <a:ea typeface="Arial"/>
                <a:cs typeface="Arial"/>
                <a:sym typeface="Arial"/>
              </a:rPr>
              <a:t>Denosumab increases BMD increased the percent changes in lumbar spine BMD [mean difference (MD): 5.12, confidence intervals (CI): 4.15 to 6.09], total hip BMD (MD: 2.72, 95% CI: 1.80 to 3.64) and femoral neck BMD (MD: 2.20, 95% CI: 0.94 to 3.46) compared with controls. Moreover, denosumab treatment significantly decreased the changes in mTSS (MD: -0.63, 95% CI: -0.86 to -0.41) and modified Sharp erosion score (MD: -0.62, 95% CI: -0.88 to -0.35)</a:t>
            </a:r>
            <a:endParaRPr/>
          </a:p>
          <a:p>
            <a:pPr indent="-285750" lvl="0" marL="285750" marR="0" rtl="0" algn="l">
              <a:spcBef>
                <a:spcPts val="0"/>
              </a:spcBef>
              <a:spcAft>
                <a:spcPts val="0"/>
              </a:spcAft>
              <a:buClr>
                <a:srgbClr val="FFFF00"/>
              </a:buClr>
              <a:buSzPts val="1600"/>
              <a:buFont typeface="Arial"/>
              <a:buChar char="•"/>
            </a:pPr>
            <a:r>
              <a:rPr lang="en-US" sz="1600">
                <a:solidFill>
                  <a:srgbClr val="FFFF00"/>
                </a:solidFill>
                <a:latin typeface="Arial"/>
                <a:ea typeface="Arial"/>
                <a:cs typeface="Arial"/>
                <a:sym typeface="Arial"/>
              </a:rPr>
              <a:t>Denosumab treatment was associated with increased BMD and alleviated progression of joint destruction in RA patients, even when compared with bisphosphonates.</a:t>
            </a:r>
            <a:endParaRPr/>
          </a:p>
          <a:p>
            <a:pPr indent="-285750" lvl="0" marL="285750" marR="0" rtl="0" algn="r">
              <a:spcBef>
                <a:spcPts val="0"/>
              </a:spcBef>
              <a:spcAft>
                <a:spcPts val="0"/>
              </a:spcAft>
              <a:buClr>
                <a:schemeClr val="lt1"/>
              </a:buClr>
              <a:buSzPts val="1600"/>
              <a:buFont typeface="Arial"/>
              <a:buChar char="•"/>
            </a:pPr>
            <a:r>
              <a:rPr lang="en-US" sz="1600">
                <a:solidFill>
                  <a:schemeClr val="lt1"/>
                </a:solidFill>
                <a:latin typeface="Arial"/>
                <a:ea typeface="Arial"/>
                <a:cs typeface="Arial"/>
                <a:sym typeface="Arial"/>
              </a:rPr>
              <a:t>Front Immunol. 2022 Jan 5;12:799575.</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49" name="Shape 949"/>
        <p:cNvGrpSpPr/>
        <p:nvPr/>
      </p:nvGrpSpPr>
      <p:grpSpPr>
        <a:xfrm>
          <a:off x="0" y="0"/>
          <a:ext cx="0" cy="0"/>
          <a:chOff x="0" y="0"/>
          <a:chExt cx="0" cy="0"/>
        </a:xfrm>
      </p:grpSpPr>
      <p:sp>
        <p:nvSpPr>
          <p:cNvPr id="950" name="Google Shape;950;p5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Mechanism Of Action</a:t>
            </a:r>
            <a:endParaRPr/>
          </a:p>
        </p:txBody>
      </p:sp>
      <p:grpSp>
        <p:nvGrpSpPr>
          <p:cNvPr id="951" name="Google Shape;951;p56"/>
          <p:cNvGrpSpPr/>
          <p:nvPr/>
        </p:nvGrpSpPr>
        <p:grpSpPr>
          <a:xfrm>
            <a:off x="838200" y="1511529"/>
            <a:ext cx="10515600" cy="4835521"/>
            <a:chOff x="0" y="9299"/>
            <a:chExt cx="10515600" cy="4835521"/>
          </a:xfrm>
        </p:grpSpPr>
        <p:sp>
          <p:nvSpPr>
            <p:cNvPr id="952" name="Google Shape;952;p56"/>
            <p:cNvSpPr/>
            <p:nvPr/>
          </p:nvSpPr>
          <p:spPr>
            <a:xfrm>
              <a:off x="0" y="9299"/>
              <a:ext cx="10515600" cy="8611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txBox="1"/>
            <p:nvPr/>
          </p:nvSpPr>
          <p:spPr>
            <a:xfrm>
              <a:off x="42036" y="51335"/>
              <a:ext cx="10431528" cy="777048"/>
            </a:xfrm>
            <a:prstGeom prst="rect">
              <a:avLst/>
            </a:prstGeom>
            <a:noFill/>
            <a:ln>
              <a:noFill/>
            </a:ln>
          </p:spPr>
          <p:txBody>
            <a:bodyPr anchorCtr="0" anchor="ctr"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Binds to RANKL, a transmembrane or soluble protein essential for the formation, function, and survival of osteoclasts, the cells responsible for bone resorption</a:t>
              </a:r>
              <a:endParaRPr/>
            </a:p>
          </p:txBody>
        </p:sp>
        <p:sp>
          <p:nvSpPr>
            <p:cNvPr id="954" name="Google Shape;954;p56"/>
            <p:cNvSpPr/>
            <p:nvPr/>
          </p:nvSpPr>
          <p:spPr>
            <a:xfrm>
              <a:off x="0" y="1002899"/>
              <a:ext cx="10515600" cy="8611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txBox="1"/>
            <p:nvPr/>
          </p:nvSpPr>
          <p:spPr>
            <a:xfrm>
              <a:off x="42036" y="1044935"/>
              <a:ext cx="10431528" cy="777048"/>
            </a:xfrm>
            <a:prstGeom prst="rect">
              <a:avLst/>
            </a:prstGeom>
            <a:noFill/>
            <a:ln>
              <a:noFill/>
            </a:ln>
          </p:spPr>
          <p:txBody>
            <a:bodyPr anchorCtr="0" anchor="ctr"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Reduction in the bone resorption marker serum type 1 C-telopeptide (CTX) by approximately 85% by 3 days ,with maximal reductions occurring by 1 month</a:t>
              </a:r>
              <a:endParaRPr/>
            </a:p>
          </p:txBody>
        </p:sp>
        <p:sp>
          <p:nvSpPr>
            <p:cNvPr id="956" name="Google Shape;956;p56"/>
            <p:cNvSpPr/>
            <p:nvPr/>
          </p:nvSpPr>
          <p:spPr>
            <a:xfrm>
              <a:off x="0" y="1996500"/>
              <a:ext cx="10515600" cy="8611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txBox="1"/>
            <p:nvPr/>
          </p:nvSpPr>
          <p:spPr>
            <a:xfrm>
              <a:off x="42036" y="2038536"/>
              <a:ext cx="10431528" cy="777048"/>
            </a:xfrm>
            <a:prstGeom prst="rect">
              <a:avLst/>
            </a:prstGeom>
            <a:noFill/>
            <a:ln>
              <a:noFill/>
            </a:ln>
          </p:spPr>
          <p:txBody>
            <a:bodyPr anchorCtr="0" anchor="ctr"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Effects sustained with continued treatment</a:t>
              </a:r>
              <a:endParaRPr/>
            </a:p>
          </p:txBody>
        </p:sp>
        <p:sp>
          <p:nvSpPr>
            <p:cNvPr id="958" name="Google Shape;958;p56"/>
            <p:cNvSpPr/>
            <p:nvPr/>
          </p:nvSpPr>
          <p:spPr>
            <a:xfrm>
              <a:off x="0" y="2990100"/>
              <a:ext cx="10515600" cy="8611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txBox="1"/>
            <p:nvPr/>
          </p:nvSpPr>
          <p:spPr>
            <a:xfrm>
              <a:off x="42036" y="3032136"/>
              <a:ext cx="10431528" cy="777048"/>
            </a:xfrm>
            <a:prstGeom prst="rect">
              <a:avLst/>
            </a:prstGeom>
            <a:noFill/>
            <a:ln>
              <a:noFill/>
            </a:ln>
          </p:spPr>
          <p:txBody>
            <a:bodyPr anchorCtr="0" anchor="ctr"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Subsequent reductions in bone formation markers (i.e., osteocalcin and procollagen type 1 N-terminal peptide [P1NP]) observed starting 1 month after the first dose </a:t>
              </a:r>
              <a:endParaRPr/>
            </a:p>
          </p:txBody>
        </p:sp>
        <p:sp>
          <p:nvSpPr>
            <p:cNvPr id="960" name="Google Shape;960;p56"/>
            <p:cNvSpPr/>
            <p:nvPr/>
          </p:nvSpPr>
          <p:spPr>
            <a:xfrm>
              <a:off x="0" y="3983700"/>
              <a:ext cx="10515600" cy="8611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txBox="1"/>
            <p:nvPr/>
          </p:nvSpPr>
          <p:spPr>
            <a:xfrm>
              <a:off x="42036" y="4025736"/>
              <a:ext cx="10431528" cy="777048"/>
            </a:xfrm>
            <a:prstGeom prst="rect">
              <a:avLst/>
            </a:prstGeom>
            <a:noFill/>
            <a:ln>
              <a:noFill/>
            </a:ln>
          </p:spPr>
          <p:txBody>
            <a:bodyPr anchorCtr="0" anchor="ctr" bIns="60950" lIns="60950" spcFirstLastPara="1" rIns="60950" wrap="square" tIns="60950">
              <a:noAutofit/>
            </a:bodyPr>
            <a:lstStyle/>
            <a:p>
              <a:pPr indent="0" lvl="0" marL="0" marR="0" rtl="0" algn="l">
                <a:lnSpc>
                  <a:spcPct val="90000"/>
                </a:lnSpc>
                <a:spcBef>
                  <a:spcPts val="0"/>
                </a:spcBef>
                <a:spcAft>
                  <a:spcPts val="0"/>
                </a:spcAft>
                <a:buClr>
                  <a:schemeClr val="lt1"/>
                </a:buClr>
                <a:buSzPts val="1600"/>
                <a:buFont typeface="Arial"/>
                <a:buNone/>
              </a:pPr>
              <a:r>
                <a:rPr lang="en-US" sz="1600">
                  <a:solidFill>
                    <a:schemeClr val="lt1"/>
                  </a:solidFill>
                  <a:latin typeface="Arial"/>
                  <a:ea typeface="Arial"/>
                  <a:cs typeface="Arial"/>
                  <a:sym typeface="Arial"/>
                </a:rPr>
                <a:t>After discontinuation of therapy, markers of bone resorption increased to levels 40% to 60% above pretreatment values but returned to baseline levels within 12 months.</a:t>
              </a:r>
              <a:endParaRPr/>
            </a:p>
          </p:txBody>
        </p:sp>
      </p:grpSp>
      <p:sp>
        <p:nvSpPr>
          <p:cNvPr id="962" name="Google Shape;962;p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63" name="Google Shape;963;p56"/>
          <p:cNvSpPr txBox="1"/>
          <p:nvPr/>
        </p:nvSpPr>
        <p:spPr>
          <a:xfrm>
            <a:off x="141515" y="6444476"/>
            <a:ext cx="6096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https://www.rxlist.com/prolia-drug.htm#clinpharm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67" name="Shape 967"/>
        <p:cNvGrpSpPr/>
        <p:nvPr/>
      </p:nvGrpSpPr>
      <p:grpSpPr>
        <a:xfrm>
          <a:off x="0" y="0"/>
          <a:ext cx="0" cy="0"/>
          <a:chOff x="0" y="0"/>
          <a:chExt cx="0" cy="0"/>
        </a:xfrm>
      </p:grpSpPr>
      <p:sp>
        <p:nvSpPr>
          <p:cNvPr id="968" name="Google Shape;968;p5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b="1" lang="en-US" sz="2800">
                <a:solidFill>
                  <a:srgbClr val="FFFF00"/>
                </a:solidFill>
              </a:rPr>
              <a:t>Pharmacokinetics</a:t>
            </a:r>
            <a:endParaRPr/>
          </a:p>
        </p:txBody>
      </p:sp>
      <p:grpSp>
        <p:nvGrpSpPr>
          <p:cNvPr id="969" name="Google Shape;969;p57"/>
          <p:cNvGrpSpPr/>
          <p:nvPr/>
        </p:nvGrpSpPr>
        <p:grpSpPr>
          <a:xfrm>
            <a:off x="839247" y="1825625"/>
            <a:ext cx="10513504" cy="4351338"/>
            <a:chOff x="1047" y="0"/>
            <a:chExt cx="10513504" cy="4351338"/>
          </a:xfrm>
        </p:grpSpPr>
        <p:sp>
          <p:nvSpPr>
            <p:cNvPr id="970" name="Google Shape;970;p57"/>
            <p:cNvSpPr/>
            <p:nvPr/>
          </p:nvSpPr>
          <p:spPr>
            <a:xfrm>
              <a:off x="1047" y="0"/>
              <a:ext cx="1853579" cy="4351338"/>
            </a:xfrm>
            <a:prstGeom prst="roundRect">
              <a:avLst>
                <a:gd fmla="val 1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7"/>
            <p:cNvSpPr txBox="1"/>
            <p:nvPr/>
          </p:nvSpPr>
          <p:spPr>
            <a:xfrm>
              <a:off x="55336" y="54289"/>
              <a:ext cx="1745001" cy="424276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Cmax 6.75 mcg/mL </a:t>
              </a:r>
              <a:endParaRPr/>
            </a:p>
          </p:txBody>
        </p:sp>
        <p:sp>
          <p:nvSpPr>
            <p:cNvPr id="972" name="Google Shape;972;p57"/>
            <p:cNvSpPr/>
            <p:nvPr/>
          </p:nvSpPr>
          <p:spPr>
            <a:xfrm>
              <a:off x="2166028" y="0"/>
              <a:ext cx="1853579" cy="4351338"/>
            </a:xfrm>
            <a:prstGeom prst="roundRect">
              <a:avLst>
                <a:gd fmla="val 1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7"/>
            <p:cNvSpPr txBox="1"/>
            <p:nvPr/>
          </p:nvSpPr>
          <p:spPr>
            <a:xfrm>
              <a:off x="2220317" y="54289"/>
              <a:ext cx="1745001" cy="424276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Median time to maximum concentration (Tmax) : 10 </a:t>
              </a:r>
              <a:endParaRPr/>
            </a:p>
          </p:txBody>
        </p:sp>
        <p:sp>
          <p:nvSpPr>
            <p:cNvPr id="974" name="Google Shape;974;p57"/>
            <p:cNvSpPr/>
            <p:nvPr/>
          </p:nvSpPr>
          <p:spPr>
            <a:xfrm>
              <a:off x="4331010" y="0"/>
              <a:ext cx="1853579" cy="4351338"/>
            </a:xfrm>
            <a:prstGeom prst="roundRect">
              <a:avLst>
                <a:gd fmla="val 1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7"/>
            <p:cNvSpPr txBox="1"/>
            <p:nvPr/>
          </p:nvSpPr>
          <p:spPr>
            <a:xfrm>
              <a:off x="4385299" y="54289"/>
              <a:ext cx="1745001" cy="424276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Serum denosumab concentrations declined over a period of 4 to 5 months </a:t>
              </a:r>
              <a:endParaRPr/>
            </a:p>
          </p:txBody>
        </p:sp>
        <p:sp>
          <p:nvSpPr>
            <p:cNvPr id="976" name="Google Shape;976;p57"/>
            <p:cNvSpPr/>
            <p:nvPr/>
          </p:nvSpPr>
          <p:spPr>
            <a:xfrm>
              <a:off x="6495991" y="0"/>
              <a:ext cx="1853579" cy="4351338"/>
            </a:xfrm>
            <a:prstGeom prst="roundRect">
              <a:avLst>
                <a:gd fmla="val 1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7"/>
            <p:cNvSpPr txBox="1"/>
            <p:nvPr/>
          </p:nvSpPr>
          <p:spPr>
            <a:xfrm>
              <a:off x="6550280" y="54289"/>
              <a:ext cx="1745001" cy="424276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Mean half-life of 25.4 days </a:t>
              </a:r>
              <a:endParaRPr/>
            </a:p>
          </p:txBody>
        </p:sp>
        <p:sp>
          <p:nvSpPr>
            <p:cNvPr id="978" name="Google Shape;978;p57"/>
            <p:cNvSpPr/>
            <p:nvPr/>
          </p:nvSpPr>
          <p:spPr>
            <a:xfrm>
              <a:off x="8660972" y="0"/>
              <a:ext cx="1853579" cy="4351338"/>
            </a:xfrm>
            <a:prstGeom prst="roundRect">
              <a:avLst>
                <a:gd fmla="val 10000"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7"/>
            <p:cNvSpPr txBox="1"/>
            <p:nvPr/>
          </p:nvSpPr>
          <p:spPr>
            <a:xfrm>
              <a:off x="8715261" y="54289"/>
              <a:ext cx="1745001" cy="424276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AUC0-16 weeks : 316 mcg • day/mL </a:t>
              </a:r>
              <a:endParaRPr/>
            </a:p>
          </p:txBody>
        </p:sp>
      </p:grpSp>
      <p:sp>
        <p:nvSpPr>
          <p:cNvPr id="980" name="Google Shape;980;p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81" name="Google Shape;981;p57"/>
          <p:cNvSpPr txBox="1"/>
          <p:nvPr/>
        </p:nvSpPr>
        <p:spPr>
          <a:xfrm>
            <a:off x="141515" y="6444476"/>
            <a:ext cx="60960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https://www.rxlist.com/prolia-drug.htm#clinpharm</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85" name="Shape 985"/>
        <p:cNvGrpSpPr/>
        <p:nvPr/>
      </p:nvGrpSpPr>
      <p:grpSpPr>
        <a:xfrm>
          <a:off x="0" y="0"/>
          <a:ext cx="0" cy="0"/>
          <a:chOff x="0" y="0"/>
          <a:chExt cx="0" cy="0"/>
        </a:xfrm>
      </p:grpSpPr>
      <p:sp>
        <p:nvSpPr>
          <p:cNvPr id="986" name="Google Shape;986;p58"/>
          <p:cNvSpPr txBox="1"/>
          <p:nvPr>
            <p:ph type="title"/>
          </p:nvPr>
        </p:nvSpPr>
        <p:spPr>
          <a:xfrm>
            <a:off x="838199" y="3794"/>
            <a:ext cx="10515600" cy="70206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Font typeface="Arial"/>
              <a:buNone/>
            </a:pPr>
            <a:r>
              <a:rPr b="1" lang="en-US" sz="2400">
                <a:solidFill>
                  <a:srgbClr val="FFFF00"/>
                </a:solidFill>
              </a:rPr>
              <a:t>Indication and dosage </a:t>
            </a:r>
            <a:endParaRPr/>
          </a:p>
        </p:txBody>
      </p:sp>
      <p:sp>
        <p:nvSpPr>
          <p:cNvPr id="987" name="Google Shape;987;p5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988" name="Google Shape;988;p58"/>
          <p:cNvGraphicFramePr/>
          <p:nvPr/>
        </p:nvGraphicFramePr>
        <p:xfrm>
          <a:off x="165098" y="769963"/>
          <a:ext cx="3000000" cy="3000000"/>
        </p:xfrm>
        <a:graphic>
          <a:graphicData uri="http://schemas.openxmlformats.org/drawingml/2006/table">
            <a:tbl>
              <a:tblPr bandRow="1" firstRow="1">
                <a:noFill/>
                <a:tableStyleId>{39A2FDD2-EF8A-4CAF-AA39-2E294FD4B59C}</a:tableStyleId>
              </a:tblPr>
              <a:tblGrid>
                <a:gridCol w="1150350"/>
                <a:gridCol w="2502575"/>
                <a:gridCol w="1430700"/>
                <a:gridCol w="1694550"/>
                <a:gridCol w="1694550"/>
                <a:gridCol w="1694550"/>
                <a:gridCol w="1694550"/>
              </a:tblGrid>
              <a:tr h="542125">
                <a:tc>
                  <a:txBody>
                    <a:bodyPr/>
                    <a:lstStyle/>
                    <a:p>
                      <a:pPr indent="0" lvl="0" marL="0" marR="0" rtl="0" algn="ctr">
                        <a:spcBef>
                          <a:spcPts val="0"/>
                        </a:spcBef>
                        <a:spcAft>
                          <a:spcPts val="0"/>
                        </a:spcAft>
                        <a:buNone/>
                      </a:pPr>
                      <a:r>
                        <a:rPr lang="en-US" sz="1200">
                          <a:solidFill>
                            <a:srgbClr val="FFFF00"/>
                          </a:solidFill>
                        </a:rPr>
                        <a:t>Strength </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Indications </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Route of administration </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Dosage</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Adverse effects </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Precaution </a:t>
                      </a:r>
                      <a:endParaRPr/>
                    </a:p>
                  </a:txBody>
                  <a:tcPr marT="45725" marB="45725" marR="91450" marL="91450"/>
                </a:tc>
                <a:tc>
                  <a:txBody>
                    <a:bodyPr/>
                    <a:lstStyle/>
                    <a:p>
                      <a:pPr indent="0" lvl="0" marL="0" marR="0" rtl="0" algn="ctr">
                        <a:spcBef>
                          <a:spcPts val="0"/>
                        </a:spcBef>
                        <a:spcAft>
                          <a:spcPts val="0"/>
                        </a:spcAft>
                        <a:buNone/>
                      </a:pPr>
                      <a:r>
                        <a:rPr lang="en-US" sz="1200">
                          <a:solidFill>
                            <a:srgbClr val="FFFF00"/>
                          </a:solidFill>
                        </a:rPr>
                        <a:t>Contraindications </a:t>
                      </a:r>
                      <a:endParaRPr/>
                    </a:p>
                  </a:txBody>
                  <a:tcPr marT="45725" marB="45725" marR="91450" marL="91450"/>
                </a:tc>
              </a:tr>
              <a:tr h="542125">
                <a:tc rowSpan="5">
                  <a:txBody>
                    <a:bodyPr/>
                    <a:lstStyle/>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60 mg </a:t>
                      </a:r>
                      <a:endParaRPr/>
                    </a:p>
                  </a:txBody>
                  <a:tcPr marT="45725" marB="45725" marR="91450" marL="91450"/>
                </a:tc>
                <a:tc>
                  <a:txBody>
                    <a:bodyPr/>
                    <a:lstStyle/>
                    <a:p>
                      <a:pPr indent="0" lvl="0" marL="0" marR="0" rtl="0" algn="l">
                        <a:spcBef>
                          <a:spcPts val="0"/>
                        </a:spcBef>
                        <a:spcAft>
                          <a:spcPts val="0"/>
                        </a:spcAft>
                        <a:buNone/>
                      </a:pPr>
                      <a:r>
                        <a:rPr lang="en-US" sz="1200"/>
                        <a:t>Post- menopausal osteoporosis </a:t>
                      </a:r>
                      <a:endParaRPr/>
                    </a:p>
                  </a:txBody>
                  <a:tcPr marT="45725" marB="45725" marR="91450" marL="91450"/>
                </a:tc>
                <a:tc rowSpan="5">
                  <a:txBody>
                    <a:bodyPr/>
                    <a:lstStyle/>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SC</a:t>
                      </a:r>
                      <a:endParaRPr/>
                    </a:p>
                  </a:txBody>
                  <a:tcPr marT="45725" marB="45725" marR="91450" marL="91450"/>
                </a:tc>
                <a:tc rowSpan="5">
                  <a:txBody>
                    <a:bodyPr/>
                    <a:lstStyle/>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60 mg once in 6 months  + Calcium 1000 mg + at least 400 IU vitamin D daily</a:t>
                      </a:r>
                      <a:endParaRPr/>
                    </a:p>
                  </a:txBody>
                  <a:tcPr marT="45725" marB="45725" marR="91450" marL="91450"/>
                </a:tc>
                <a:tc rowSpan="8">
                  <a:txBody>
                    <a:bodyPr/>
                    <a:lstStyle/>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Back pain, extremity pain, musculoskeletal pain, hypocalcemia </a:t>
                      </a:r>
                      <a:endParaRPr/>
                    </a:p>
                  </a:txBody>
                  <a:tcPr marT="45725" marB="45725" marR="91450" marL="91450"/>
                </a:tc>
                <a:tc rowSpan="8">
                  <a:txBody>
                    <a:bodyPr/>
                    <a:lstStyle/>
                    <a:p>
                      <a:pPr indent="0" lvl="0" marL="0" marR="0" rtl="0" algn="ctr">
                        <a:spcBef>
                          <a:spcPts val="0"/>
                        </a:spcBef>
                        <a:spcAft>
                          <a:spcPts val="0"/>
                        </a:spcAft>
                        <a:buNone/>
                      </a:pPr>
                      <a:r>
                        <a:rPr lang="en-US" sz="1200"/>
                        <a:t>Pregnancy and lactation : not recommended </a:t>
                      </a:r>
                      <a:endParaRPr/>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Pediatric : not recommended &lt; 4 years </a:t>
                      </a:r>
                      <a:endParaRPr/>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Renal impairment : no dose adjustment </a:t>
                      </a:r>
                      <a:endParaRPr/>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Hepatic Impairment: no dose adjustment </a:t>
                      </a:r>
                      <a:endParaRPr/>
                    </a:p>
                  </a:txBody>
                  <a:tcPr marT="45725" marB="45725" marR="91450" marL="91450"/>
                </a:tc>
                <a:tc rowSpan="8">
                  <a:txBody>
                    <a:bodyPr/>
                    <a:lstStyle/>
                    <a:p>
                      <a:pPr indent="0" lvl="0" marL="0" marR="0" rtl="0" algn="ctr">
                        <a:spcBef>
                          <a:spcPts val="0"/>
                        </a:spcBef>
                        <a:spcAft>
                          <a:spcPts val="0"/>
                        </a:spcAft>
                        <a:buNone/>
                      </a:pPr>
                      <a:r>
                        <a:rPr lang="en-US" sz="1200"/>
                        <a:t>Hypocalcemia</a:t>
                      </a:r>
                      <a:endParaRPr/>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Pregnancy</a:t>
                      </a:r>
                      <a:endParaRPr/>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Hypersensitivity</a:t>
                      </a:r>
                      <a:endParaRPr/>
                    </a:p>
                  </a:txBody>
                  <a:tcPr marT="45725" marB="45725" marR="91450" marL="91450"/>
                </a:tc>
              </a:tr>
              <a:tr h="542125">
                <a:tc vMerge="1"/>
                <a:tc>
                  <a:txBody>
                    <a:bodyPr/>
                    <a:lstStyle/>
                    <a:p>
                      <a:pPr indent="0" lvl="0" marL="0" marR="0" rtl="0" algn="l">
                        <a:spcBef>
                          <a:spcPts val="0"/>
                        </a:spcBef>
                        <a:spcAft>
                          <a:spcPts val="0"/>
                        </a:spcAft>
                        <a:buNone/>
                      </a:pPr>
                      <a:r>
                        <a:rPr lang="en-US" sz="1200"/>
                        <a:t>Glucocorticoid induced osteoporosis </a:t>
                      </a:r>
                      <a:endParaRPr/>
                    </a:p>
                  </a:txBody>
                  <a:tcPr marT="45725" marB="45725" marR="91450" marL="91450"/>
                </a:tc>
                <a:tc vMerge="1"/>
                <a:tc vMerge="1"/>
                <a:tc vMerge="1"/>
                <a:tc vMerge="1"/>
                <a:tc vMerge="1"/>
              </a:tr>
              <a:tr h="388000">
                <a:tc vMerge="1"/>
                <a:tc>
                  <a:txBody>
                    <a:bodyPr/>
                    <a:lstStyle/>
                    <a:p>
                      <a:pPr indent="0" lvl="0" marL="0" marR="0" rtl="0" algn="l">
                        <a:spcBef>
                          <a:spcPts val="0"/>
                        </a:spcBef>
                        <a:spcAft>
                          <a:spcPts val="0"/>
                        </a:spcAft>
                        <a:buNone/>
                      </a:pPr>
                      <a:r>
                        <a:rPr lang="en-US" sz="1200"/>
                        <a:t>Osteoporosis in men </a:t>
                      </a:r>
                      <a:endParaRPr/>
                    </a:p>
                  </a:txBody>
                  <a:tcPr marT="45725" marB="45725" marR="91450" marL="91450"/>
                </a:tc>
                <a:tc vMerge="1"/>
                <a:tc vMerge="1"/>
                <a:tc vMerge="1"/>
                <a:tc vMerge="1"/>
                <a:tc vMerge="1"/>
              </a:tr>
              <a:tr h="542125">
                <a:tc vMerge="1"/>
                <a:tc>
                  <a:txBody>
                    <a:bodyPr/>
                    <a:lstStyle/>
                    <a:p>
                      <a:pPr indent="0" lvl="0" marL="0" marR="0" rtl="0" algn="l">
                        <a:spcBef>
                          <a:spcPts val="0"/>
                        </a:spcBef>
                        <a:spcAft>
                          <a:spcPts val="0"/>
                        </a:spcAft>
                        <a:buNone/>
                      </a:pPr>
                      <a:r>
                        <a:rPr lang="en-US" sz="1200"/>
                        <a:t>Breast cancer : aromatase induced osteoporosis </a:t>
                      </a:r>
                      <a:endParaRPr/>
                    </a:p>
                  </a:txBody>
                  <a:tcPr marT="45725" marB="45725" marR="91450" marL="91450"/>
                </a:tc>
                <a:tc vMerge="1"/>
                <a:tc vMerge="1"/>
                <a:tc vMerge="1"/>
                <a:tc vMerge="1"/>
                <a:tc vMerge="1"/>
              </a:tr>
              <a:tr h="542125">
                <a:tc vMerge="1"/>
                <a:tc>
                  <a:txBody>
                    <a:bodyPr/>
                    <a:lstStyle/>
                    <a:p>
                      <a:pPr indent="0" lvl="0" marL="0" marR="0" rtl="0" algn="l">
                        <a:spcBef>
                          <a:spcPts val="0"/>
                        </a:spcBef>
                        <a:spcAft>
                          <a:spcPts val="0"/>
                        </a:spcAft>
                        <a:buNone/>
                      </a:pPr>
                      <a:r>
                        <a:rPr lang="en-US" sz="1200"/>
                        <a:t>Prostate cancer : ADT induced osteoporosis </a:t>
                      </a:r>
                      <a:endParaRPr/>
                    </a:p>
                  </a:txBody>
                  <a:tcPr marT="45725" marB="45725" marR="91450" marL="91450"/>
                </a:tc>
                <a:tc vMerge="1"/>
                <a:tc vMerge="1"/>
                <a:tc vMerge="1"/>
                <a:tc vMerge="1"/>
                <a:tc vMerge="1"/>
              </a:tr>
              <a:tr h="765350">
                <a:tc rowSpan="3">
                  <a:txBody>
                    <a:bodyPr/>
                    <a:lstStyle/>
                    <a:p>
                      <a:pPr indent="0" lvl="0" marL="0" marR="0" rtl="0" algn="ctr">
                        <a:lnSpc>
                          <a:spcPct val="100000"/>
                        </a:lnSpc>
                        <a:spcBef>
                          <a:spcPts val="0"/>
                        </a:spcBef>
                        <a:spcAft>
                          <a:spcPts val="0"/>
                        </a:spcAft>
                        <a:buClr>
                          <a:schemeClr val="lt1"/>
                        </a:buClr>
                        <a:buSzPts val="1200"/>
                        <a:buFont typeface="Arial"/>
                        <a:buNone/>
                      </a:pPr>
                      <a:r>
                        <a:t/>
                      </a:r>
                      <a:endParaRPr sz="1200"/>
                    </a:p>
                    <a:p>
                      <a:pPr indent="0" lvl="0" marL="0" marR="0" rtl="0" algn="ctr">
                        <a:lnSpc>
                          <a:spcPct val="100000"/>
                        </a:lnSpc>
                        <a:spcBef>
                          <a:spcPts val="0"/>
                        </a:spcBef>
                        <a:spcAft>
                          <a:spcPts val="0"/>
                        </a:spcAft>
                        <a:buClr>
                          <a:schemeClr val="lt1"/>
                        </a:buClr>
                        <a:buSzPts val="1200"/>
                        <a:buFont typeface="Arial"/>
                        <a:buNone/>
                      </a:pPr>
                      <a:r>
                        <a:t/>
                      </a:r>
                      <a:endParaRPr sz="1200"/>
                    </a:p>
                    <a:p>
                      <a:pPr indent="0" lvl="0" marL="0" marR="0" rtl="0" algn="ctr">
                        <a:lnSpc>
                          <a:spcPct val="100000"/>
                        </a:lnSpc>
                        <a:spcBef>
                          <a:spcPts val="0"/>
                        </a:spcBef>
                        <a:spcAft>
                          <a:spcPts val="0"/>
                        </a:spcAft>
                        <a:buClr>
                          <a:schemeClr val="lt1"/>
                        </a:buClr>
                        <a:buSzPts val="1200"/>
                        <a:buFont typeface="Arial"/>
                        <a:buNone/>
                      </a:pPr>
                      <a:r>
                        <a:t/>
                      </a:r>
                      <a:endParaRPr sz="1200"/>
                    </a:p>
                    <a:p>
                      <a:pPr indent="0" lvl="0" marL="0" marR="0" rtl="0" algn="ctr">
                        <a:lnSpc>
                          <a:spcPct val="100000"/>
                        </a:lnSpc>
                        <a:spcBef>
                          <a:spcPts val="0"/>
                        </a:spcBef>
                        <a:spcAft>
                          <a:spcPts val="0"/>
                        </a:spcAft>
                        <a:buClr>
                          <a:schemeClr val="lt1"/>
                        </a:buClr>
                        <a:buSzPts val="1200"/>
                        <a:buFont typeface="Arial"/>
                        <a:buNone/>
                      </a:pPr>
                      <a:r>
                        <a:t/>
                      </a:r>
                      <a:endParaRPr sz="1200"/>
                    </a:p>
                    <a:p>
                      <a:pPr indent="0" lvl="0" marL="0" marR="0" rtl="0" algn="ctr">
                        <a:lnSpc>
                          <a:spcPct val="100000"/>
                        </a:lnSpc>
                        <a:spcBef>
                          <a:spcPts val="0"/>
                        </a:spcBef>
                        <a:spcAft>
                          <a:spcPts val="0"/>
                        </a:spcAft>
                        <a:buClr>
                          <a:schemeClr val="lt1"/>
                        </a:buClr>
                        <a:buSzPts val="1200"/>
                        <a:buFont typeface="Arial"/>
                        <a:buNone/>
                      </a:pPr>
                      <a:r>
                        <a:t/>
                      </a:r>
                      <a:endParaRPr sz="1200"/>
                    </a:p>
                    <a:p>
                      <a:pPr indent="0" lvl="0" marL="0" marR="0" rtl="0" algn="ctr">
                        <a:lnSpc>
                          <a:spcPct val="100000"/>
                        </a:lnSpc>
                        <a:spcBef>
                          <a:spcPts val="0"/>
                        </a:spcBef>
                        <a:spcAft>
                          <a:spcPts val="0"/>
                        </a:spcAft>
                        <a:buClr>
                          <a:schemeClr val="lt1"/>
                        </a:buClr>
                        <a:buSzPts val="1200"/>
                        <a:buFont typeface="Arial"/>
                        <a:buNone/>
                      </a:pPr>
                      <a:r>
                        <a:rPr lang="en-US" sz="1200"/>
                        <a:t>120 mg </a:t>
                      </a:r>
                      <a:endParaRPr/>
                    </a:p>
                    <a:p>
                      <a:pPr indent="0" lvl="0" marL="0" marR="0" rtl="0" algn="ctr">
                        <a:spcBef>
                          <a:spcPts val="0"/>
                        </a:spcBef>
                        <a:spcAft>
                          <a:spcPts val="0"/>
                        </a:spcAft>
                        <a:buNone/>
                      </a:pPr>
                      <a:r>
                        <a:t/>
                      </a:r>
                      <a:endParaRPr sz="1200"/>
                    </a:p>
                  </a:txBody>
                  <a:tcPr marT="45725" marB="45725" marR="91450" marL="91450"/>
                </a:tc>
                <a:tc>
                  <a:txBody>
                    <a:bodyPr/>
                    <a:lstStyle/>
                    <a:p>
                      <a:pPr indent="0" lvl="0" marL="0" marR="0" rtl="0" algn="l">
                        <a:spcBef>
                          <a:spcPts val="0"/>
                        </a:spcBef>
                        <a:spcAft>
                          <a:spcPts val="0"/>
                        </a:spcAft>
                        <a:buNone/>
                      </a:pPr>
                      <a:r>
                        <a:rPr lang="en-US" sz="1200"/>
                        <a:t>Multiple Myeloma And Bone Metastasis From Solid Tumors</a:t>
                      </a:r>
                      <a:endParaRPr/>
                    </a:p>
                  </a:txBody>
                  <a:tcPr marT="45725" marB="45725" marR="91450" marL="91450"/>
                </a:tc>
                <a:tc rowSpan="3">
                  <a:txBody>
                    <a:bodyPr/>
                    <a:lstStyle/>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t/>
                      </a:r>
                      <a:endParaRPr sz="1200"/>
                    </a:p>
                    <a:p>
                      <a:pPr indent="0" lvl="0" marL="0" marR="0" rtl="0" algn="ctr">
                        <a:spcBef>
                          <a:spcPts val="0"/>
                        </a:spcBef>
                        <a:spcAft>
                          <a:spcPts val="0"/>
                        </a:spcAft>
                        <a:buNone/>
                      </a:pPr>
                      <a:r>
                        <a:rPr lang="en-US" sz="1200"/>
                        <a:t>SC</a:t>
                      </a:r>
                      <a:endParaRPr/>
                    </a:p>
                  </a:txBody>
                  <a:tcPr marT="45725" marB="45725" marR="91450" marL="91450"/>
                </a:tc>
                <a:tc>
                  <a:txBody>
                    <a:bodyPr/>
                    <a:lstStyle/>
                    <a:p>
                      <a:pPr indent="0" lvl="0" marL="0" marR="0" rtl="0" algn="ctr">
                        <a:spcBef>
                          <a:spcPts val="0"/>
                        </a:spcBef>
                        <a:spcAft>
                          <a:spcPts val="0"/>
                        </a:spcAft>
                        <a:buNone/>
                      </a:pPr>
                      <a:r>
                        <a:rPr lang="en-US" sz="1200"/>
                        <a:t>120 mg every 4 weeks </a:t>
                      </a:r>
                      <a:endParaRPr/>
                    </a:p>
                  </a:txBody>
                  <a:tcPr marT="45725" marB="45725" marR="91450" marL="91450"/>
                </a:tc>
                <a:tc vMerge="1"/>
                <a:tc vMerge="1"/>
                <a:tc vMerge="1"/>
              </a:tr>
              <a:tr h="388000">
                <a:tc vMerge="1"/>
                <a:tc>
                  <a:txBody>
                    <a:bodyPr/>
                    <a:lstStyle/>
                    <a:p>
                      <a:pPr indent="0" lvl="0" marL="0" marR="0" rtl="0" algn="l">
                        <a:spcBef>
                          <a:spcPts val="0"/>
                        </a:spcBef>
                        <a:spcAft>
                          <a:spcPts val="0"/>
                        </a:spcAft>
                        <a:buNone/>
                      </a:pPr>
                      <a:r>
                        <a:rPr lang="en-US" sz="1200"/>
                        <a:t>Giant Cell Tumor Of Bone</a:t>
                      </a:r>
                      <a:endParaRPr/>
                    </a:p>
                  </a:txBody>
                  <a:tcPr marT="45725" marB="45725" marR="91450" marL="91450"/>
                </a:tc>
                <a:tc vMerge="1"/>
                <a:tc rowSpan="2">
                  <a:txBody>
                    <a:bodyPr/>
                    <a:lstStyle/>
                    <a:p>
                      <a:pPr indent="0" lvl="0" marL="0" marR="0" rtl="0" algn="ctr">
                        <a:spcBef>
                          <a:spcPts val="0"/>
                        </a:spcBef>
                        <a:spcAft>
                          <a:spcPts val="0"/>
                        </a:spcAft>
                        <a:buNone/>
                      </a:pPr>
                      <a:r>
                        <a:rPr lang="en-US" sz="1200"/>
                        <a:t>120 mg administered every 4 weeks with additional 120 mg doses on Days 8 and 15 of the first month of therapy</a:t>
                      </a:r>
                      <a:endParaRPr/>
                    </a:p>
                  </a:txBody>
                  <a:tcPr marT="45725" marB="45725" marR="91450" marL="91450"/>
                </a:tc>
                <a:tc vMerge="1"/>
                <a:tc vMerge="1"/>
                <a:tc vMerge="1"/>
              </a:tr>
              <a:tr h="1270275">
                <a:tc vMerge="1"/>
                <a:tc>
                  <a:txBody>
                    <a:bodyPr/>
                    <a:lstStyle/>
                    <a:p>
                      <a:pPr indent="0" lvl="0" marL="0" marR="0" rtl="0" algn="l">
                        <a:spcBef>
                          <a:spcPts val="0"/>
                        </a:spcBef>
                        <a:spcAft>
                          <a:spcPts val="0"/>
                        </a:spcAft>
                        <a:buNone/>
                      </a:pPr>
                      <a:r>
                        <a:rPr lang="en-US" sz="1200"/>
                        <a:t>Hypercalcemia Of Malignancy</a:t>
                      </a:r>
                      <a:endParaRPr/>
                    </a:p>
                  </a:txBody>
                  <a:tcPr marT="45725" marB="45725" marR="91450" marL="91450"/>
                </a:tc>
                <a:tc vMerge="1"/>
                <a:tc vMerge="1"/>
                <a:tc vMerge="1"/>
                <a:tc vMerge="1"/>
                <a:tc vMerge="1"/>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92" name="Shape 992"/>
        <p:cNvGrpSpPr/>
        <p:nvPr/>
      </p:nvGrpSpPr>
      <p:grpSpPr>
        <a:xfrm>
          <a:off x="0" y="0"/>
          <a:ext cx="0" cy="0"/>
          <a:chOff x="0" y="0"/>
          <a:chExt cx="0" cy="0"/>
        </a:xfrm>
      </p:grpSpPr>
      <p:sp>
        <p:nvSpPr>
          <p:cNvPr id="993" name="Google Shape;993;p5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Preauction </a:t>
            </a:r>
            <a:endParaRPr/>
          </a:p>
        </p:txBody>
      </p:sp>
      <p:grpSp>
        <p:nvGrpSpPr>
          <p:cNvPr id="994" name="Google Shape;994;p59"/>
          <p:cNvGrpSpPr/>
          <p:nvPr/>
        </p:nvGrpSpPr>
        <p:grpSpPr>
          <a:xfrm>
            <a:off x="838200" y="1874054"/>
            <a:ext cx="10515600" cy="4254480"/>
            <a:chOff x="0" y="48429"/>
            <a:chExt cx="10515600" cy="4254480"/>
          </a:xfrm>
        </p:grpSpPr>
        <p:sp>
          <p:nvSpPr>
            <p:cNvPr id="995" name="Google Shape;995;p59"/>
            <p:cNvSpPr/>
            <p:nvPr/>
          </p:nvSpPr>
          <p:spPr>
            <a:xfrm>
              <a:off x="0" y="328869"/>
              <a:ext cx="10515600" cy="478800"/>
            </a:xfrm>
            <a:prstGeom prst="rect">
              <a:avLst/>
            </a:prstGeom>
            <a:solidFill>
              <a:schemeClr val="lt2">
                <a:alpha val="89803"/>
              </a:schemeClr>
            </a:solidFill>
            <a:ln cap="flat" cmpd="sng" w="9525">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9"/>
            <p:cNvSpPr/>
            <p:nvPr/>
          </p:nvSpPr>
          <p:spPr>
            <a:xfrm>
              <a:off x="525780" y="48429"/>
              <a:ext cx="7360920" cy="560880"/>
            </a:xfrm>
            <a:prstGeom prst="roundRect">
              <a:avLst>
                <a:gd fmla="val 16667" name="adj"/>
              </a:avLst>
            </a:prstGeom>
            <a:gradFill>
              <a:gsLst>
                <a:gs pos="0">
                  <a:srgbClr val="5E697B"/>
                </a:gs>
                <a:gs pos="50000">
                  <a:srgbClr val="42536A"/>
                </a:gs>
                <a:gs pos="100000">
                  <a:srgbClr val="38495F"/>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9"/>
            <p:cNvSpPr txBox="1"/>
            <p:nvPr/>
          </p:nvSpPr>
          <p:spPr>
            <a:xfrm>
              <a:off x="553160" y="75809"/>
              <a:ext cx="7306160" cy="506120"/>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Hypersensitivity</a:t>
              </a:r>
              <a:endParaRPr/>
            </a:p>
          </p:txBody>
        </p:sp>
        <p:sp>
          <p:nvSpPr>
            <p:cNvPr id="998" name="Google Shape;998;p59"/>
            <p:cNvSpPr/>
            <p:nvPr/>
          </p:nvSpPr>
          <p:spPr>
            <a:xfrm>
              <a:off x="0" y="1190709"/>
              <a:ext cx="10515600" cy="3112200"/>
            </a:xfrm>
            <a:prstGeom prst="rect">
              <a:avLst/>
            </a:prstGeom>
            <a:solidFill>
              <a:schemeClr val="lt2">
                <a:alpha val="89803"/>
              </a:schemeClr>
            </a:solidFill>
            <a:ln cap="flat" cmpd="sng" w="9525">
              <a:solidFill>
                <a:schemeClr val="dk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9"/>
            <p:cNvSpPr txBox="1"/>
            <p:nvPr/>
          </p:nvSpPr>
          <p:spPr>
            <a:xfrm>
              <a:off x="0" y="1190709"/>
              <a:ext cx="10515600" cy="3112200"/>
            </a:xfrm>
            <a:prstGeom prst="rect">
              <a:avLst/>
            </a:prstGeom>
            <a:noFill/>
            <a:ln>
              <a:noFill/>
            </a:ln>
          </p:spPr>
          <p:txBody>
            <a:bodyPr anchorCtr="0" anchor="t" bIns="135125" lIns="816125" spcFirstLastPara="1" rIns="816125" wrap="square" tIns="395725">
              <a:noAutofit/>
            </a:bodyPr>
            <a:lstStyle/>
            <a:p>
              <a:pPr indent="-171450" lvl="1" marL="171450" marR="0" rtl="0" algn="l">
                <a:lnSpc>
                  <a:spcPct val="90000"/>
                </a:lnSpc>
                <a:spcBef>
                  <a:spcPts val="0"/>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Monitor calcium and mineral levels (phosphorus and magnesium) in patients with </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H/o hypoparathyroidism</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Thyroid surgery</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Parathyroid surgery</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Malabsorption syndromes</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Excision of small intestine</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Severe renal impairment [creatinine clearance &lt; 30 mL/min] </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Receiving dialysis</a:t>
              </a:r>
              <a:endParaRPr/>
            </a:p>
            <a:p>
              <a:pPr indent="-171450" lvl="1" marL="171450" marR="0" rtl="0" algn="l">
                <a:lnSpc>
                  <a:spcPct val="90000"/>
                </a:lnSpc>
                <a:spcBef>
                  <a:spcPts val="285"/>
                </a:spcBef>
                <a:spcAft>
                  <a:spcPts val="0"/>
                </a:spcAft>
                <a:buClr>
                  <a:schemeClr val="lt1"/>
                </a:buClr>
                <a:buSzPts val="1900"/>
                <a:buFont typeface="Arial"/>
                <a:buChar char="•"/>
              </a:pPr>
              <a:r>
                <a:rPr b="0" i="0" lang="en-US" sz="1900" u="none" cap="none" strike="noStrike">
                  <a:solidFill>
                    <a:schemeClr val="lt1"/>
                  </a:solidFill>
                  <a:latin typeface="Arial"/>
                  <a:ea typeface="Arial"/>
                  <a:cs typeface="Arial"/>
                  <a:sym typeface="Arial"/>
                </a:rPr>
                <a:t>Treatment with other calcium-lowering drugs</a:t>
              </a:r>
              <a:endParaRPr/>
            </a:p>
          </p:txBody>
        </p:sp>
        <p:sp>
          <p:nvSpPr>
            <p:cNvPr id="1000" name="Google Shape;1000;p59"/>
            <p:cNvSpPr/>
            <p:nvPr/>
          </p:nvSpPr>
          <p:spPr>
            <a:xfrm>
              <a:off x="525780" y="910269"/>
              <a:ext cx="7360920" cy="560880"/>
            </a:xfrm>
            <a:prstGeom prst="roundRect">
              <a:avLst>
                <a:gd fmla="val 16667" name="adj"/>
              </a:avLst>
            </a:prstGeom>
            <a:gradFill>
              <a:gsLst>
                <a:gs pos="0">
                  <a:srgbClr val="5E697B"/>
                </a:gs>
                <a:gs pos="50000">
                  <a:srgbClr val="42536A"/>
                </a:gs>
                <a:gs pos="100000">
                  <a:srgbClr val="38495F"/>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9"/>
            <p:cNvSpPr txBox="1"/>
            <p:nvPr/>
          </p:nvSpPr>
          <p:spPr>
            <a:xfrm>
              <a:off x="553160" y="937649"/>
              <a:ext cx="7306160" cy="506120"/>
            </a:xfrm>
            <a:prstGeom prst="rect">
              <a:avLst/>
            </a:prstGeom>
            <a:noFill/>
            <a:ln>
              <a:noFill/>
            </a:ln>
          </p:spPr>
          <p:txBody>
            <a:bodyPr anchorCtr="0" anchor="ctr" bIns="0" lIns="278225" spcFirstLastPara="1" rIns="278225" wrap="square" tIns="0">
              <a:noAutofit/>
            </a:bodyPr>
            <a:lstStyle/>
            <a:p>
              <a:pPr indent="0" lvl="0" marL="0" marR="0" rtl="0" algn="l">
                <a:lnSpc>
                  <a:spcPct val="90000"/>
                </a:lnSpc>
                <a:spcBef>
                  <a:spcPts val="0"/>
                </a:spcBef>
                <a:spcAft>
                  <a:spcPts val="0"/>
                </a:spcAft>
                <a:buClr>
                  <a:schemeClr val="lt1"/>
                </a:buClr>
                <a:buSzPts val="1900"/>
                <a:buFont typeface="Arial"/>
                <a:buNone/>
              </a:pPr>
              <a:r>
                <a:rPr lang="en-US" sz="1900">
                  <a:solidFill>
                    <a:schemeClr val="lt1"/>
                  </a:solidFill>
                  <a:latin typeface="Arial"/>
                  <a:ea typeface="Arial"/>
                  <a:cs typeface="Arial"/>
                  <a:sym typeface="Arial"/>
                </a:rPr>
                <a:t>Hypocalcemia And Mineral Metabolism</a:t>
              </a:r>
              <a:endParaRPr/>
            </a:p>
          </p:txBody>
        </p:sp>
      </p:grpSp>
      <p:sp>
        <p:nvSpPr>
          <p:cNvPr id="1002" name="Google Shape;1002;p5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4" name="Shape 364"/>
        <p:cNvGrpSpPr/>
        <p:nvPr/>
      </p:nvGrpSpPr>
      <p:grpSpPr>
        <a:xfrm>
          <a:off x="0" y="0"/>
          <a:ext cx="0" cy="0"/>
          <a:chOff x="0" y="0"/>
          <a:chExt cx="0" cy="0"/>
        </a:xfrm>
      </p:grpSpPr>
      <p:sp>
        <p:nvSpPr>
          <p:cNvPr id="365" name="Google Shape;36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366" name="Google Shape;366;p6"/>
          <p:cNvPicPr preferRelativeResize="0"/>
          <p:nvPr/>
        </p:nvPicPr>
        <p:blipFill rotWithShape="1">
          <a:blip r:embed="rId3">
            <a:alphaModFix/>
          </a:blip>
          <a:srcRect b="31869" l="9819" r="56909" t="25685"/>
          <a:stretch/>
        </p:blipFill>
        <p:spPr>
          <a:xfrm>
            <a:off x="139536" y="1230002"/>
            <a:ext cx="5600700" cy="4016895"/>
          </a:xfrm>
          <a:prstGeom prst="rect">
            <a:avLst/>
          </a:prstGeom>
          <a:noFill/>
          <a:ln>
            <a:noFill/>
          </a:ln>
        </p:spPr>
      </p:pic>
      <p:sp>
        <p:nvSpPr>
          <p:cNvPr id="367" name="Google Shape;367;p6"/>
          <p:cNvSpPr txBox="1"/>
          <p:nvPr/>
        </p:nvSpPr>
        <p:spPr>
          <a:xfrm>
            <a:off x="5959236" y="1622006"/>
            <a:ext cx="6093228" cy="258532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Effects of Romosozumab on bone.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1800"/>
              <a:buFont typeface="Arial"/>
              <a:buNone/>
            </a:pPr>
            <a:r>
              <a:rPr b="0" i="0" lang="en-US" sz="1800" u="none" cap="none" strike="noStrike">
                <a:solidFill>
                  <a:srgbClr val="FFFFFF"/>
                </a:solidFill>
                <a:latin typeface="Arial"/>
                <a:ea typeface="Arial"/>
                <a:cs typeface="Arial"/>
                <a:sym typeface="Arial"/>
              </a:rPr>
              <a:t>Romosozumab targets and binds sclerostin (Scl). Physiologically, Scl reduces osteoblastogenesis and promotes osteoclastogenesis. </a:t>
            </a:r>
            <a:endParaRPr/>
          </a:p>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FFFF00"/>
              </a:buClr>
              <a:buSzPts val="1800"/>
              <a:buFont typeface="Arial"/>
              <a:buNone/>
            </a:pPr>
            <a:r>
              <a:rPr b="0" i="0" lang="en-US" sz="1800" u="none" cap="none" strike="noStrike">
                <a:solidFill>
                  <a:srgbClr val="FFFF00"/>
                </a:solidFill>
                <a:latin typeface="Arial"/>
                <a:ea typeface="Arial"/>
                <a:cs typeface="Arial"/>
                <a:sym typeface="Arial"/>
              </a:rPr>
              <a:t>Thus, Scl inhibition leads to both anabolic (increased osteoblast activation) and anti-resorptive (reduced</a:t>
            </a:r>
            <a:endParaRPr/>
          </a:p>
          <a:p>
            <a:pPr indent="0" lvl="0" marL="0" marR="0" rtl="0" algn="l">
              <a:lnSpc>
                <a:spcPct val="100000"/>
              </a:lnSpc>
              <a:spcBef>
                <a:spcPts val="0"/>
              </a:spcBef>
              <a:spcAft>
                <a:spcPts val="0"/>
              </a:spcAft>
              <a:buClr>
                <a:srgbClr val="FFFF00"/>
              </a:buClr>
              <a:buSzPts val="1800"/>
              <a:buFont typeface="Arial"/>
              <a:buNone/>
            </a:pPr>
            <a:r>
              <a:rPr b="0" i="0" lang="en-US" sz="1800" u="none" cap="none" strike="noStrike">
                <a:solidFill>
                  <a:srgbClr val="FFFF00"/>
                </a:solidFill>
                <a:latin typeface="Arial"/>
                <a:ea typeface="Arial"/>
                <a:cs typeface="Arial"/>
                <a:sym typeface="Arial"/>
              </a:rPr>
              <a:t>osteoclastogenesis) effects</a:t>
            </a:r>
            <a:endParaRPr/>
          </a:p>
        </p:txBody>
      </p:sp>
      <p:sp>
        <p:nvSpPr>
          <p:cNvPr id="368" name="Google Shape;368;p6"/>
          <p:cNvSpPr txBox="1"/>
          <p:nvPr/>
        </p:nvSpPr>
        <p:spPr>
          <a:xfrm>
            <a:off x="2772" y="6352143"/>
            <a:ext cx="6093228"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600"/>
              <a:buFont typeface="Arial"/>
              <a:buNone/>
            </a:pPr>
            <a:r>
              <a:rPr b="0" i="0" lang="en-US" sz="1600" u="none" cap="none" strike="noStrike">
                <a:solidFill>
                  <a:srgbClr val="FFFFFF"/>
                </a:solidFill>
                <a:latin typeface="Arial"/>
                <a:ea typeface="Arial"/>
                <a:cs typeface="Arial"/>
                <a:sym typeface="Arial"/>
              </a:rPr>
              <a:t> J Nephrol 2017 Oct;30(5):689-699</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06" name="Shape 1006"/>
        <p:cNvGrpSpPr/>
        <p:nvPr/>
      </p:nvGrpSpPr>
      <p:grpSpPr>
        <a:xfrm>
          <a:off x="0" y="0"/>
          <a:ext cx="0" cy="0"/>
          <a:chOff x="0" y="0"/>
          <a:chExt cx="0" cy="0"/>
        </a:xfrm>
      </p:grpSpPr>
      <p:sp>
        <p:nvSpPr>
          <p:cNvPr id="1007" name="Google Shape;1007;p6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Denosumab Safety and Efficacy Among Participants in the FREEDOM Extension (7 yrs ) Study With Mild to Moderate Chronic Kidney Disease</a:t>
            </a:r>
            <a:endParaRPr/>
          </a:p>
        </p:txBody>
      </p:sp>
      <p:sp>
        <p:nvSpPr>
          <p:cNvPr id="1008" name="Google Shape;1008;p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09" name="Google Shape;1009;p60"/>
          <p:cNvSpPr txBox="1"/>
          <p:nvPr/>
        </p:nvSpPr>
        <p:spPr>
          <a:xfrm>
            <a:off x="0" y="6488668"/>
            <a:ext cx="609600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J Clin Endocrinol Metab. 2021 Feb; 106(2): 397–409</a:t>
            </a:r>
            <a:endParaRPr sz="1600">
              <a:solidFill>
                <a:schemeClr val="lt1"/>
              </a:solidFill>
              <a:latin typeface="Arial"/>
              <a:ea typeface="Arial"/>
              <a:cs typeface="Arial"/>
              <a:sym typeface="Arial"/>
            </a:endParaRPr>
          </a:p>
        </p:txBody>
      </p:sp>
      <p:pic>
        <p:nvPicPr>
          <p:cNvPr id="1010" name="Google Shape;1010;p60"/>
          <p:cNvPicPr preferRelativeResize="0"/>
          <p:nvPr/>
        </p:nvPicPr>
        <p:blipFill rotWithShape="1">
          <a:blip r:embed="rId3">
            <a:alphaModFix/>
          </a:blip>
          <a:srcRect b="27005" l="9343" r="20131" t="20804"/>
          <a:stretch/>
        </p:blipFill>
        <p:spPr>
          <a:xfrm>
            <a:off x="251603" y="2440830"/>
            <a:ext cx="7822722" cy="3254604"/>
          </a:xfrm>
          <a:prstGeom prst="rect">
            <a:avLst/>
          </a:prstGeom>
          <a:noFill/>
          <a:ln>
            <a:noFill/>
          </a:ln>
        </p:spPr>
      </p:pic>
      <p:sp>
        <p:nvSpPr>
          <p:cNvPr id="1011" name="Google Shape;1011;p60"/>
          <p:cNvSpPr txBox="1"/>
          <p:nvPr/>
        </p:nvSpPr>
        <p:spPr>
          <a:xfrm>
            <a:off x="8299126" y="2877234"/>
            <a:ext cx="3580168"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a:solidFill>
                  <a:schemeClr val="lt1"/>
                </a:solidFill>
                <a:latin typeface="Arial"/>
                <a:ea typeface="Arial"/>
                <a:cs typeface="Arial"/>
                <a:sym typeface="Arial"/>
              </a:rPr>
              <a:t>The safety and efficacy of denosumab did not differ among participants with mild to moderate CKD.</a:t>
            </a:r>
            <a:endParaRPr sz="2400">
              <a:solidFill>
                <a:schemeClr val="lt1"/>
              </a:solidFill>
              <a:latin typeface="Arial"/>
              <a:ea typeface="Arial"/>
              <a:cs typeface="Arial"/>
              <a:sym typeface="Aria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16" name="Shape 1016"/>
        <p:cNvGrpSpPr/>
        <p:nvPr/>
      </p:nvGrpSpPr>
      <p:grpSpPr>
        <a:xfrm>
          <a:off x="0" y="0"/>
          <a:ext cx="0" cy="0"/>
          <a:chOff x="0" y="0"/>
          <a:chExt cx="0" cy="0"/>
        </a:xfrm>
      </p:grpSpPr>
      <p:sp>
        <p:nvSpPr>
          <p:cNvPr id="1017" name="Google Shape;1017;p6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Vascular calcification</a:t>
            </a:r>
            <a:endParaRPr/>
          </a:p>
        </p:txBody>
      </p:sp>
      <p:grpSp>
        <p:nvGrpSpPr>
          <p:cNvPr id="1018" name="Google Shape;1018;p61"/>
          <p:cNvGrpSpPr/>
          <p:nvPr/>
        </p:nvGrpSpPr>
        <p:grpSpPr>
          <a:xfrm>
            <a:off x="838200" y="1622225"/>
            <a:ext cx="10515600" cy="4162669"/>
            <a:chOff x="0" y="94334"/>
            <a:chExt cx="10515600" cy="4162669"/>
          </a:xfrm>
        </p:grpSpPr>
        <p:sp>
          <p:nvSpPr>
            <p:cNvPr id="1019" name="Google Shape;1019;p61"/>
            <p:cNvSpPr/>
            <p:nvPr/>
          </p:nvSpPr>
          <p:spPr>
            <a:xfrm>
              <a:off x="0" y="94334"/>
              <a:ext cx="10515600" cy="1349156"/>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txBox="1"/>
            <p:nvPr/>
          </p:nvSpPr>
          <p:spPr>
            <a:xfrm>
              <a:off x="65860" y="160194"/>
              <a:ext cx="10383880" cy="121743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A 1-year observational study of denosumab in 54 patients on HD found that aortic arch calcification (AoAC) decreased significantly from 25.0 to 20.0% in the denosumab group but increased from 29.4 to 46.25% in the control group (P &lt; 0.01) [1]. </a:t>
              </a:r>
              <a:endParaRPr/>
            </a:p>
          </p:txBody>
        </p:sp>
        <p:sp>
          <p:nvSpPr>
            <p:cNvPr id="1021" name="Google Shape;1021;p61"/>
            <p:cNvSpPr/>
            <p:nvPr/>
          </p:nvSpPr>
          <p:spPr>
            <a:xfrm>
              <a:off x="0" y="1501090"/>
              <a:ext cx="10515600" cy="1349156"/>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1"/>
            <p:cNvSpPr txBox="1"/>
            <p:nvPr/>
          </p:nvSpPr>
          <p:spPr>
            <a:xfrm>
              <a:off x="65860" y="1566950"/>
              <a:ext cx="10383880" cy="121743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The authors speculate that that long-term use of denosumab might have benefits on AoAC in hemodialysis.</a:t>
              </a:r>
              <a:endParaRPr/>
            </a:p>
          </p:txBody>
        </p:sp>
        <p:sp>
          <p:nvSpPr>
            <p:cNvPr id="1023" name="Google Shape;1023;p61"/>
            <p:cNvSpPr/>
            <p:nvPr/>
          </p:nvSpPr>
          <p:spPr>
            <a:xfrm>
              <a:off x="0" y="2907847"/>
              <a:ext cx="10515600" cy="1349156"/>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txBox="1"/>
            <p:nvPr/>
          </p:nvSpPr>
          <p:spPr>
            <a:xfrm>
              <a:off x="65860" y="2973707"/>
              <a:ext cx="10383880" cy="1217436"/>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In a 1-year RCT of denosumab in HD where calcium was provided alongside drug injection, there was no change in coronary artery calcium score, intima-media thickness at the carotid artery, ankle–brachial pressure index, brachial–ankle pulse wave velocity, or flow-mediated dilation [2]. </a:t>
              </a:r>
              <a:endParaRPr/>
            </a:p>
          </p:txBody>
        </p:sp>
      </p:grpSp>
      <p:sp>
        <p:nvSpPr>
          <p:cNvPr id="1025" name="Google Shape;1025;p6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26" name="Google Shape;1026;p61"/>
          <p:cNvSpPr txBox="1"/>
          <p:nvPr/>
        </p:nvSpPr>
        <p:spPr>
          <a:xfrm>
            <a:off x="667657" y="6125517"/>
            <a:ext cx="1005840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1. Kidney Int reports 6:605–612. https:// doi. org/ 10. 1016/j. ekir. 2020. 12. 002</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2. Iseri K,. J Bone Miner Res 34:. https:// doi. org/ 10. 1002/ JBMR. 3676</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31" name="Shape 1031"/>
        <p:cNvGrpSpPr/>
        <p:nvPr/>
      </p:nvGrpSpPr>
      <p:grpSpPr>
        <a:xfrm>
          <a:off x="0" y="0"/>
          <a:ext cx="0" cy="0"/>
          <a:chOff x="0" y="0"/>
          <a:chExt cx="0" cy="0"/>
        </a:xfrm>
      </p:grpSpPr>
      <p:sp>
        <p:nvSpPr>
          <p:cNvPr id="1032" name="Google Shape;1032;p62"/>
          <p:cNvSpPr txBox="1"/>
          <p:nvPr>
            <p:ph type="title"/>
          </p:nvPr>
        </p:nvSpPr>
        <p:spPr>
          <a:xfrm>
            <a:off x="838200" y="234973"/>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FF00"/>
              </a:buClr>
              <a:buSzPts val="2400"/>
              <a:buFont typeface="Arial"/>
              <a:buNone/>
            </a:pPr>
            <a:r>
              <a:rPr lang="en-US" sz="2400">
                <a:solidFill>
                  <a:srgbClr val="FFFF00"/>
                </a:solidFill>
              </a:rPr>
              <a:t>Studies reporting the risk of hypocalcemia with denosumab in chronic kidney disease populations: Stage 3b–5 CKD were reported to be at highest risk (OR 2.92; 95% CI 1.38–6.20) </a:t>
            </a:r>
            <a:endParaRPr/>
          </a:p>
        </p:txBody>
      </p:sp>
      <p:sp>
        <p:nvSpPr>
          <p:cNvPr id="1033" name="Google Shape;1033;p6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1034" name="Google Shape;1034;p62"/>
          <p:cNvGraphicFramePr/>
          <p:nvPr/>
        </p:nvGraphicFramePr>
        <p:xfrm>
          <a:off x="627743" y="1560536"/>
          <a:ext cx="3000000" cy="3000000"/>
        </p:xfrm>
        <a:graphic>
          <a:graphicData uri="http://schemas.openxmlformats.org/drawingml/2006/table">
            <a:tbl>
              <a:tblPr bandRow="1" firstRow="1">
                <a:noFill/>
                <a:tableStyleId>{23A571C2-FCBD-44A3-864C-855B72005DC6}</a:tableStyleId>
              </a:tblPr>
              <a:tblGrid>
                <a:gridCol w="2242100"/>
                <a:gridCol w="2242100"/>
                <a:gridCol w="2242100"/>
                <a:gridCol w="2242100"/>
                <a:gridCol w="2242100"/>
              </a:tblGrid>
              <a:tr h="370850">
                <a:tc>
                  <a:txBody>
                    <a:bodyPr/>
                    <a:lstStyle/>
                    <a:p>
                      <a:pPr indent="0" lvl="0" marL="0" marR="0" rtl="0" algn="ctr">
                        <a:spcBef>
                          <a:spcPts val="0"/>
                        </a:spcBef>
                        <a:spcAft>
                          <a:spcPts val="0"/>
                        </a:spcAft>
                        <a:buNone/>
                      </a:pPr>
                      <a:r>
                        <a:rPr lang="en-US" sz="1400"/>
                        <a:t>Study </a:t>
                      </a:r>
                      <a:endParaRPr/>
                    </a:p>
                  </a:txBody>
                  <a:tcPr marT="45725" marB="45725" marR="91450" marL="91450"/>
                </a:tc>
                <a:tc>
                  <a:txBody>
                    <a:bodyPr/>
                    <a:lstStyle/>
                    <a:p>
                      <a:pPr indent="0" lvl="0" marL="0" marR="0" rtl="0" algn="ctr">
                        <a:spcBef>
                          <a:spcPts val="0"/>
                        </a:spcBef>
                        <a:spcAft>
                          <a:spcPts val="0"/>
                        </a:spcAft>
                        <a:buNone/>
                      </a:pPr>
                      <a:r>
                        <a:rPr lang="en-US" sz="1400"/>
                        <a:t>Patient </a:t>
                      </a:r>
                      <a:endParaRPr/>
                    </a:p>
                  </a:txBody>
                  <a:tcPr marT="45725" marB="45725" marR="91450" marL="91450"/>
                </a:tc>
                <a:tc>
                  <a:txBody>
                    <a:bodyPr/>
                    <a:lstStyle/>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Study duration</a:t>
                      </a:r>
                      <a:endParaRPr sz="1400"/>
                    </a:p>
                  </a:txBody>
                  <a:tcPr marT="45725" marB="45725" marR="91450" marL="91450"/>
                </a:tc>
                <a:tc>
                  <a:txBody>
                    <a:bodyPr/>
                    <a:lstStyle/>
                    <a:p>
                      <a:pPr indent="0" lvl="0" marL="0" marR="0" rtl="0" algn="ctr">
                        <a:spcBef>
                          <a:spcPts val="0"/>
                        </a:spcBef>
                        <a:spcAft>
                          <a:spcPts val="0"/>
                        </a:spcAft>
                        <a:buNone/>
                      </a:pPr>
                      <a:r>
                        <a:rPr lang="en-US" sz="1400"/>
                        <a:t>Efficacy </a:t>
                      </a:r>
                      <a:endParaRPr/>
                    </a:p>
                  </a:txBody>
                  <a:tcPr marT="45725" marB="45725" marR="91450" marL="91450"/>
                </a:tc>
                <a:tc>
                  <a:txBody>
                    <a:bodyPr/>
                    <a:lstStyle/>
                    <a:p>
                      <a:pPr indent="0" lvl="0" marL="0" marR="0" rtl="0" algn="ctr">
                        <a:spcBef>
                          <a:spcPts val="0"/>
                        </a:spcBef>
                        <a:spcAft>
                          <a:spcPts val="0"/>
                        </a:spcAft>
                        <a:buNone/>
                      </a:pPr>
                      <a:r>
                        <a:rPr lang="en-US" sz="1400"/>
                        <a:t>Hypocalcemia </a:t>
                      </a:r>
                      <a:endParaRPr/>
                    </a:p>
                  </a:txBody>
                  <a:tcPr marT="45725" marB="45725" marR="91450" marL="91450"/>
                </a:tc>
              </a:tr>
              <a:tr h="370850">
                <a:tc>
                  <a:txBody>
                    <a:bodyPr/>
                    <a:lstStyle/>
                    <a:p>
                      <a:pPr indent="0" lvl="0" marL="0" marR="0" rtl="0" algn="ctr">
                        <a:lnSpc>
                          <a:spcPct val="100000"/>
                        </a:lnSpc>
                        <a:spcBef>
                          <a:spcPts val="0"/>
                        </a:spcBef>
                        <a:spcAft>
                          <a:spcPts val="0"/>
                        </a:spcAft>
                        <a:buClr>
                          <a:schemeClr val="lt1"/>
                        </a:buClr>
                        <a:buSzPts val="1400"/>
                        <a:buFont typeface="Arial"/>
                        <a:buNone/>
                      </a:pPr>
                      <a:r>
                        <a:rPr b="0" i="0" lang="en-US" sz="1400" u="none" strike="noStrike">
                          <a:solidFill>
                            <a:schemeClr val="lt1"/>
                          </a:solidFill>
                          <a:latin typeface="Arial"/>
                          <a:ea typeface="Arial"/>
                          <a:cs typeface="Arial"/>
                          <a:sym typeface="Arial"/>
                        </a:rPr>
                        <a:t>Hiramatsu et al., 2021 [38]</a:t>
                      </a:r>
                      <a:endParaRPr sz="1400"/>
                    </a:p>
                    <a:p>
                      <a:pPr indent="0" lvl="0" marL="0" marR="0" rtl="0" algn="ctr">
                        <a:spcBef>
                          <a:spcPts val="0"/>
                        </a:spcBef>
                        <a:spcAft>
                          <a:spcPts val="0"/>
                        </a:spcAft>
                        <a:buNone/>
                      </a:pPr>
                      <a:r>
                        <a:t/>
                      </a:r>
                      <a:endParaRPr sz="1400"/>
                    </a:p>
                  </a:txBody>
                  <a:tcPr marT="45725" marB="45725" marR="91450" marL="91450"/>
                </a:tc>
                <a:tc>
                  <a:txBody>
                    <a:bodyPr/>
                    <a:lstStyle/>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47 HD patients (55.3% female)</a:t>
                      </a:r>
                      <a:endParaRPr sz="1400"/>
                    </a:p>
                  </a:txBody>
                  <a:tcPr marT="45725" marB="45725" marR="91450" marL="91450"/>
                </a:tc>
                <a:tc>
                  <a:txBody>
                    <a:bodyPr/>
                    <a:lstStyle/>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24 months</a:t>
                      </a:r>
                      <a:endParaRPr sz="1400"/>
                    </a:p>
                  </a:txBody>
                  <a:tcPr marT="45725" marB="45725" marR="91450" marL="91450"/>
                </a:tc>
                <a:tc>
                  <a:txBody>
                    <a:bodyPr/>
                    <a:lstStyle/>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BMD significantly increased by</a:t>
                      </a:r>
                      <a:endParaRPr/>
                    </a:p>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5.9 ± 1.7% at LS, 4.2 ± 1.5% at FN</a:t>
                      </a:r>
                      <a:endParaRPr sz="1400"/>
                    </a:p>
                  </a:txBody>
                  <a:tcPr marT="45725" marB="45725" marR="91450" marL="91450"/>
                </a:tc>
                <a:tc>
                  <a:txBody>
                    <a:bodyPr/>
                    <a:lstStyle/>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25.5% developed hypocalcemia</a:t>
                      </a:r>
                      <a:endParaRPr/>
                    </a:p>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defined by a corrected serum calcium</a:t>
                      </a:r>
                      <a:endParaRPr/>
                    </a:p>
                    <a:p>
                      <a:pPr indent="0" lvl="0" marL="0" marR="0" rtl="0" algn="ctr">
                        <a:spcBef>
                          <a:spcPts val="0"/>
                        </a:spcBef>
                        <a:spcAft>
                          <a:spcPts val="0"/>
                        </a:spcAft>
                        <a:buNone/>
                      </a:pPr>
                      <a:r>
                        <a:rPr b="0" i="0" lang="en-US" sz="1400" u="none" strike="noStrike">
                          <a:solidFill>
                            <a:schemeClr val="lt1"/>
                          </a:solidFill>
                          <a:latin typeface="Arial"/>
                          <a:ea typeface="Arial"/>
                          <a:cs typeface="Arial"/>
                          <a:sym typeface="Arial"/>
                        </a:rPr>
                        <a:t>of ≤ 8 mg/dL</a:t>
                      </a:r>
                      <a:endParaRPr sz="1400"/>
                    </a:p>
                  </a:txBody>
                  <a:tcPr marT="45725" marB="45725" marR="91450" marL="91450"/>
                </a:tc>
              </a:tr>
              <a:tr h="370850">
                <a:tc>
                  <a:txBody>
                    <a:bodyPr/>
                    <a:lstStyle/>
                    <a:p>
                      <a:pPr indent="0" lvl="0" marL="0" marR="0" rtl="0" algn="ctr">
                        <a:spcBef>
                          <a:spcPts val="0"/>
                        </a:spcBef>
                        <a:spcAft>
                          <a:spcPts val="0"/>
                        </a:spcAft>
                        <a:buNone/>
                      </a:pPr>
                      <a:r>
                        <a:rPr lang="en-US" sz="1400"/>
                        <a:t>Kunizawa et al., 2020 [36]</a:t>
                      </a:r>
                      <a:endParaRPr sz="1400"/>
                    </a:p>
                  </a:txBody>
                  <a:tcPr marT="45725" marB="45725" marR="91450" marL="91450"/>
                </a:tc>
                <a:tc>
                  <a:txBody>
                    <a:bodyPr/>
                    <a:lstStyle/>
                    <a:p>
                      <a:pPr indent="0" lvl="0" marL="0" marR="0" rtl="0" algn="ctr">
                        <a:spcBef>
                          <a:spcPts val="0"/>
                        </a:spcBef>
                        <a:spcAft>
                          <a:spcPts val="0"/>
                        </a:spcAft>
                        <a:buNone/>
                      </a:pPr>
                      <a:r>
                        <a:rPr lang="en-US" sz="1400"/>
                        <a:t>324 patients</a:t>
                      </a:r>
                      <a:endParaRPr/>
                    </a:p>
                    <a:p>
                      <a:pPr indent="0" lvl="0" marL="0" marR="0" rtl="0" algn="ctr">
                        <a:spcBef>
                          <a:spcPts val="0"/>
                        </a:spcBef>
                        <a:spcAft>
                          <a:spcPts val="0"/>
                        </a:spcAft>
                        <a:buNone/>
                      </a:pPr>
                      <a:r>
                        <a:rPr lang="en-US" sz="1400"/>
                        <a:t>121 HD (60.3% female) and 203 non-</a:t>
                      </a:r>
                      <a:endParaRPr/>
                    </a:p>
                    <a:p>
                      <a:pPr indent="0" lvl="0" marL="0" marR="0" rtl="0" algn="ctr">
                        <a:spcBef>
                          <a:spcPts val="0"/>
                        </a:spcBef>
                        <a:spcAft>
                          <a:spcPts val="0"/>
                        </a:spcAft>
                        <a:buNone/>
                      </a:pPr>
                      <a:r>
                        <a:rPr lang="en-US" sz="1400"/>
                        <a:t>HD (85% female)</a:t>
                      </a:r>
                      <a:endParaRPr/>
                    </a:p>
                  </a:txBody>
                  <a:tcPr marT="45725" marB="45725" marR="91450" marL="91450"/>
                </a:tc>
                <a:tc>
                  <a:txBody>
                    <a:bodyPr/>
                    <a:lstStyle/>
                    <a:p>
                      <a:pPr indent="0" lvl="0" marL="0" marR="0" rtl="0" algn="ctr">
                        <a:spcBef>
                          <a:spcPts val="0"/>
                        </a:spcBef>
                        <a:spcAft>
                          <a:spcPts val="0"/>
                        </a:spcAft>
                        <a:buNone/>
                      </a:pPr>
                      <a:r>
                        <a:rPr b="0" i="0" lang="en-US" sz="1800" u="none" strike="noStrike">
                          <a:solidFill>
                            <a:schemeClr val="lt1"/>
                          </a:solidFill>
                          <a:latin typeface="Arial"/>
                          <a:ea typeface="Arial"/>
                          <a:cs typeface="Arial"/>
                          <a:sym typeface="Arial"/>
                        </a:rPr>
                        <a:t>5 years</a:t>
                      </a:r>
                      <a:endParaRPr sz="1400"/>
                    </a:p>
                  </a:txBody>
                  <a:tcPr marT="45725" marB="45725" marR="91450" marL="91450"/>
                </a:tc>
                <a:tc>
                  <a:txBody>
                    <a:bodyPr/>
                    <a:lstStyle/>
                    <a:p>
                      <a:pPr indent="0" lvl="0" marL="0" marR="0" rtl="0" algn="ctr">
                        <a:spcBef>
                          <a:spcPts val="0"/>
                        </a:spcBef>
                        <a:spcAft>
                          <a:spcPts val="0"/>
                        </a:spcAft>
                        <a:buNone/>
                      </a:pPr>
                      <a:r>
                        <a:rPr lang="en-US" sz="1400"/>
                        <a:t>Annual changes LS BMD in HD and non-HD patients increased significantly from baseline (6.7 ± 11.1% and</a:t>
                      </a:r>
                      <a:endParaRPr/>
                    </a:p>
                    <a:p>
                      <a:pPr indent="0" lvl="0" marL="0" marR="0" rtl="0" algn="ctr">
                        <a:spcBef>
                          <a:spcPts val="0"/>
                        </a:spcBef>
                        <a:spcAft>
                          <a:spcPts val="0"/>
                        </a:spcAft>
                        <a:buNone/>
                      </a:pPr>
                      <a:r>
                        <a:rPr lang="en-US" sz="1400"/>
                        <a:t>7.5 ± 10.2%). At the FN, BMD also increased significantly in both groups (4.3 ± 7.9% and 3.1 ± 9.5%)</a:t>
                      </a:r>
                      <a:endParaRPr/>
                    </a:p>
                  </a:txBody>
                  <a:tcPr marT="45725" marB="45725" marR="91450" marL="91450"/>
                </a:tc>
                <a:tc>
                  <a:txBody>
                    <a:bodyPr/>
                    <a:lstStyle/>
                    <a:p>
                      <a:pPr indent="0" lvl="0" marL="0" marR="0" rtl="0" algn="ctr">
                        <a:spcBef>
                          <a:spcPts val="0"/>
                        </a:spcBef>
                        <a:spcAft>
                          <a:spcPts val="0"/>
                        </a:spcAft>
                        <a:buNone/>
                      </a:pPr>
                      <a:r>
                        <a:rPr lang="en-US" sz="1400"/>
                        <a:t>35.6% of HD patients experienced</a:t>
                      </a:r>
                      <a:endParaRPr/>
                    </a:p>
                    <a:p>
                      <a:pPr indent="0" lvl="0" marL="0" marR="0" rtl="0" algn="ctr">
                        <a:spcBef>
                          <a:spcPts val="0"/>
                        </a:spcBef>
                        <a:spcAft>
                          <a:spcPts val="0"/>
                        </a:spcAft>
                        <a:buNone/>
                      </a:pPr>
                      <a:r>
                        <a:rPr lang="en-US" sz="1400"/>
                        <a:t>hypocalcemia (serum calcium</a:t>
                      </a:r>
                      <a:endParaRPr/>
                    </a:p>
                    <a:p>
                      <a:pPr indent="0" lvl="0" marL="0" marR="0" rtl="0" algn="ctr">
                        <a:spcBef>
                          <a:spcPts val="0"/>
                        </a:spcBef>
                        <a:spcAft>
                          <a:spcPts val="0"/>
                        </a:spcAft>
                        <a:buNone/>
                      </a:pPr>
                      <a:r>
                        <a:rPr lang="en-US" sz="1400"/>
                        <a:t>&lt; 8.5 mg/dL). 5.4% of non-HD</a:t>
                      </a:r>
                      <a:endParaRPr/>
                    </a:p>
                    <a:p>
                      <a:pPr indent="0" lvl="0" marL="0" marR="0" rtl="0" algn="ctr">
                        <a:spcBef>
                          <a:spcPts val="0"/>
                        </a:spcBef>
                        <a:spcAft>
                          <a:spcPts val="0"/>
                        </a:spcAft>
                        <a:buNone/>
                      </a:pPr>
                      <a:r>
                        <a:rPr lang="en-US" sz="1400"/>
                        <a:t>patients developed hypocalcemia</a:t>
                      </a:r>
                      <a:endParaRPr/>
                    </a:p>
                    <a:p>
                      <a:pPr indent="0" lvl="0" marL="0" marR="0" rtl="0" algn="ctr">
                        <a:spcBef>
                          <a:spcPts val="0"/>
                        </a:spcBef>
                        <a:spcAft>
                          <a:spcPts val="0"/>
                        </a:spcAft>
                        <a:buNone/>
                      </a:pPr>
                      <a:r>
                        <a:rPr lang="en-US" sz="1400"/>
                        <a:t>(p &lt; 0.001)</a:t>
                      </a:r>
                      <a:endParaRPr/>
                    </a:p>
                  </a:txBody>
                  <a:tcPr marT="45725" marB="45725" marR="91450" marL="91450"/>
                </a:tc>
              </a:tr>
              <a:tr h="370850">
                <a:tc>
                  <a:txBody>
                    <a:bodyPr/>
                    <a:lstStyle/>
                    <a:p>
                      <a:pPr indent="0" lvl="0" marL="0" marR="0" rtl="0" algn="ctr">
                        <a:spcBef>
                          <a:spcPts val="0"/>
                        </a:spcBef>
                        <a:spcAft>
                          <a:spcPts val="0"/>
                        </a:spcAft>
                        <a:buNone/>
                      </a:pPr>
                      <a:r>
                        <a:rPr lang="en-US" sz="1400"/>
                        <a:t>Block et al., 2014 [62]</a:t>
                      </a:r>
                      <a:endParaRPr sz="1400"/>
                    </a:p>
                  </a:txBody>
                  <a:tcPr marT="45725" marB="45725" marR="91450" marL="91450"/>
                </a:tc>
                <a:tc>
                  <a:txBody>
                    <a:bodyPr/>
                    <a:lstStyle/>
                    <a:p>
                      <a:pPr indent="0" lvl="0" marL="0" marR="0" rtl="0" algn="ctr">
                        <a:spcBef>
                          <a:spcPts val="0"/>
                        </a:spcBef>
                        <a:spcAft>
                          <a:spcPts val="0"/>
                        </a:spcAft>
                        <a:buNone/>
                      </a:pPr>
                      <a:r>
                        <a:rPr lang="en-US" sz="1400"/>
                        <a:t>32 patients (50% female)</a:t>
                      </a:r>
                      <a:endParaRPr/>
                    </a:p>
                    <a:p>
                      <a:pPr indent="0" lvl="0" marL="0" marR="0" rtl="0" algn="ctr">
                        <a:spcBef>
                          <a:spcPts val="0"/>
                        </a:spcBef>
                        <a:spcAft>
                          <a:spcPts val="0"/>
                        </a:spcAft>
                        <a:buNone/>
                      </a:pPr>
                      <a:r>
                        <a:rPr lang="en-US" sz="1400"/>
                        <a:t>16 stage 4 CKD; 16 stage 5 CKD</a:t>
                      </a:r>
                      <a:endParaRPr/>
                    </a:p>
                  </a:txBody>
                  <a:tcPr marT="45725" marB="45725" marR="91450" marL="91450"/>
                </a:tc>
                <a:tc>
                  <a:txBody>
                    <a:bodyPr/>
                    <a:lstStyle/>
                    <a:p>
                      <a:pPr indent="0" lvl="0" marL="0" marR="0" rtl="0" algn="ctr">
                        <a:spcBef>
                          <a:spcPts val="0"/>
                        </a:spcBef>
                        <a:spcAft>
                          <a:spcPts val="0"/>
                        </a:spcAft>
                        <a:buNone/>
                      </a:pPr>
                      <a:r>
                        <a:rPr lang="en-US" sz="1400"/>
                        <a:t>12 weeks</a:t>
                      </a:r>
                      <a:endParaRPr/>
                    </a:p>
                  </a:txBody>
                  <a:tcPr marT="45725" marB="45725" marR="91450" marL="91450"/>
                </a:tc>
                <a:tc gridSpan="2">
                  <a:txBody>
                    <a:bodyPr/>
                    <a:lstStyle/>
                    <a:p>
                      <a:pPr indent="0" lvl="0" marL="0" marR="0" rtl="0" algn="ctr">
                        <a:spcBef>
                          <a:spcPts val="0"/>
                        </a:spcBef>
                        <a:spcAft>
                          <a:spcPts val="0"/>
                        </a:spcAft>
                        <a:buNone/>
                      </a:pPr>
                      <a:r>
                        <a:rPr lang="en-US" sz="1400"/>
                        <a:t>10/16 (62.5%) stage 5 CKD patients</a:t>
                      </a:r>
                      <a:endParaRPr/>
                    </a:p>
                    <a:p>
                      <a:pPr indent="0" lvl="0" marL="0" marR="0" rtl="0" algn="ctr">
                        <a:spcBef>
                          <a:spcPts val="0"/>
                        </a:spcBef>
                        <a:spcAft>
                          <a:spcPts val="0"/>
                        </a:spcAft>
                        <a:buNone/>
                      </a:pPr>
                      <a:r>
                        <a:rPr lang="en-US" sz="1400"/>
                        <a:t>developed hypocalcemia 3/16 (18.8%) stage 4 CKD patients developed hypocalcemia</a:t>
                      </a:r>
                      <a:endParaRPr/>
                    </a:p>
                  </a:txBody>
                  <a:tcPr marT="45725" marB="45725" marR="91450" marL="91450"/>
                </a:tc>
                <a:tc hMerge="1"/>
              </a:tr>
            </a:tbl>
          </a:graphicData>
        </a:graphic>
      </p:graphicFrame>
      <p:sp>
        <p:nvSpPr>
          <p:cNvPr id="1035" name="Google Shape;1035;p62"/>
          <p:cNvSpPr txBox="1"/>
          <p:nvPr/>
        </p:nvSpPr>
        <p:spPr>
          <a:xfrm>
            <a:off x="627743" y="6061858"/>
            <a:ext cx="8222343"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Kim KJ, Calcif Tissue Int 107:567–575</a:t>
            </a:r>
            <a:endParaRPr sz="1200">
              <a:solidFill>
                <a:schemeClr val="lt1"/>
              </a:solidFill>
              <a:latin typeface="Arial"/>
              <a:ea typeface="Arial"/>
              <a:cs typeface="Arial"/>
              <a:sym typeface="Arial"/>
            </a:endParaRPr>
          </a:p>
          <a:p>
            <a:pPr indent="0" lvl="0" marL="0" marR="0" rtl="0" algn="l">
              <a:spcBef>
                <a:spcPts val="0"/>
              </a:spcBef>
              <a:spcAft>
                <a:spcPts val="0"/>
              </a:spcAft>
              <a:buNone/>
            </a:pPr>
            <a:r>
              <a:rPr lang="en-US" sz="1200">
                <a:solidFill>
                  <a:schemeClr val="lt1"/>
                </a:solidFill>
                <a:latin typeface="Arial"/>
                <a:ea typeface="Arial"/>
                <a:cs typeface="Arial"/>
                <a:sym typeface="Arial"/>
              </a:rPr>
              <a:t>Hiramatsu R, Nephrol Dial Transplant. https:// doi. org/ 10. 1093/ ndt/ gfaa3 59</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Kunizawa K, Sci Rep 10:2496.</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Block G, J Clin Oncol 32:e20649–e20649</a:t>
            </a:r>
            <a:endParaRPr sz="1200">
              <a:solidFill>
                <a:schemeClr val="lt1"/>
              </a:solidFill>
              <a:latin typeface="Arial"/>
              <a:ea typeface="Arial"/>
              <a:cs typeface="Arial"/>
              <a:sym typeface="Arial"/>
            </a:endParaRPr>
          </a:p>
          <a:p>
            <a:pPr indent="0" lvl="0" marL="0" marR="0" rtl="0" algn="l">
              <a:spcBef>
                <a:spcPts val="0"/>
              </a:spcBef>
              <a:spcAft>
                <a:spcPts val="0"/>
              </a:spcAft>
              <a:buNone/>
            </a:pPr>
            <a:r>
              <a:t/>
            </a:r>
            <a:endParaRPr sz="1200">
              <a:solidFill>
                <a:schemeClr val="lt1"/>
              </a:solidFill>
              <a:latin typeface="Arial"/>
              <a:ea typeface="Arial"/>
              <a:cs typeface="Arial"/>
              <a:sym typeface="Aria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40" name="Shape 1040"/>
        <p:cNvGrpSpPr/>
        <p:nvPr/>
      </p:nvGrpSpPr>
      <p:grpSpPr>
        <a:xfrm>
          <a:off x="0" y="0"/>
          <a:ext cx="0" cy="0"/>
          <a:chOff x="0" y="0"/>
          <a:chExt cx="0" cy="0"/>
        </a:xfrm>
      </p:grpSpPr>
      <p:sp>
        <p:nvSpPr>
          <p:cNvPr id="1041" name="Google Shape;1041;p6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Risk factor of hypocalcemia with denosumab </a:t>
            </a:r>
            <a:endParaRPr/>
          </a:p>
        </p:txBody>
      </p:sp>
      <p:grpSp>
        <p:nvGrpSpPr>
          <p:cNvPr id="1042" name="Google Shape;1042;p63"/>
          <p:cNvGrpSpPr/>
          <p:nvPr/>
        </p:nvGrpSpPr>
        <p:grpSpPr>
          <a:xfrm>
            <a:off x="723900" y="1772956"/>
            <a:ext cx="10515600" cy="4186801"/>
            <a:chOff x="0" y="82268"/>
            <a:chExt cx="10515600" cy="4186801"/>
          </a:xfrm>
        </p:grpSpPr>
        <p:sp>
          <p:nvSpPr>
            <p:cNvPr id="1043" name="Google Shape;1043;p63"/>
            <p:cNvSpPr/>
            <p:nvPr/>
          </p:nvSpPr>
          <p:spPr>
            <a:xfrm>
              <a:off x="0" y="82268"/>
              <a:ext cx="10515600" cy="13572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3"/>
            <p:cNvSpPr txBox="1"/>
            <p:nvPr/>
          </p:nvSpPr>
          <p:spPr>
            <a:xfrm>
              <a:off x="66253" y="148521"/>
              <a:ext cx="10383094" cy="1224694"/>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Lower pre-treatment albumin-adjusted serum calcium has been predictive of future hypocalcemia (corrected calcium &lt; 9.1 mg/dL [2.27 mmol/L] vs. 9.4 mg/dL [2.35 mmol/L] predicted denosumab-induced hypocalcemia with a sensitivity 77% and specificity 56%) [1]. </a:t>
              </a:r>
              <a:endParaRPr/>
            </a:p>
          </p:txBody>
        </p:sp>
        <p:sp>
          <p:nvSpPr>
            <p:cNvPr id="1045" name="Google Shape;1045;p63"/>
            <p:cNvSpPr/>
            <p:nvPr/>
          </p:nvSpPr>
          <p:spPr>
            <a:xfrm>
              <a:off x="0" y="1497068"/>
              <a:ext cx="10515600" cy="13572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3"/>
            <p:cNvSpPr txBox="1"/>
            <p:nvPr/>
          </p:nvSpPr>
          <p:spPr>
            <a:xfrm>
              <a:off x="66253" y="1563321"/>
              <a:ext cx="10383094" cy="1224694"/>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In a case series of patients with stage 4–5 CKD, low 25-OHD, lack of calcium and calcitriol supplementation, use of non-calcium-based phosphate binders, loop diuretics, previous parathyroidectomy, and acute medical illness were reported as risk factors [2]. </a:t>
              </a:r>
              <a:endParaRPr/>
            </a:p>
          </p:txBody>
        </p:sp>
        <p:sp>
          <p:nvSpPr>
            <p:cNvPr id="1047" name="Google Shape;1047;p63"/>
            <p:cNvSpPr/>
            <p:nvPr/>
          </p:nvSpPr>
          <p:spPr>
            <a:xfrm>
              <a:off x="0" y="2911869"/>
              <a:ext cx="10515600" cy="13572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3"/>
            <p:cNvSpPr txBox="1"/>
            <p:nvPr/>
          </p:nvSpPr>
          <p:spPr>
            <a:xfrm>
              <a:off x="66253" y="2978122"/>
              <a:ext cx="10383094" cy="1224694"/>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A lower baseline ALP and PTH has also been associated with denosumab-induced hypocalcemia defined by a serum calcium &lt; 2.1 mmol/L [3].</a:t>
              </a:r>
              <a:endParaRPr/>
            </a:p>
          </p:txBody>
        </p:sp>
      </p:grpSp>
      <p:sp>
        <p:nvSpPr>
          <p:cNvPr id="1049" name="Google Shape;1049;p6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50" name="Google Shape;1050;p63"/>
          <p:cNvSpPr txBox="1"/>
          <p:nvPr/>
        </p:nvSpPr>
        <p:spPr>
          <a:xfrm>
            <a:off x="532041" y="5993218"/>
            <a:ext cx="6098720" cy="95410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1 Tsvetov G (2020) Osteoporos Int 31:655–665</a:t>
            </a:r>
            <a:endParaRPr/>
          </a:p>
          <a:p>
            <a:pPr indent="0" lvl="0" marL="0" marR="0" rtl="0" algn="l">
              <a:spcBef>
                <a:spcPts val="0"/>
              </a:spcBef>
              <a:spcAft>
                <a:spcPts val="0"/>
              </a:spcAft>
              <a:buNone/>
            </a:pPr>
            <a:r>
              <a:rPr lang="en-US" sz="1400">
                <a:solidFill>
                  <a:schemeClr val="lt1"/>
                </a:solidFill>
                <a:latin typeface="Arial"/>
                <a:ea typeface="Arial"/>
                <a:cs typeface="Arial"/>
                <a:sym typeface="Arial"/>
              </a:rPr>
              <a:t>2.Jalleh R, https:// doi. org/ 10. 1155/ 2018/ 73847 63</a:t>
            </a:r>
            <a:endParaRPr/>
          </a:p>
          <a:p>
            <a:pPr indent="0" lvl="0" marL="0" marR="0" rtl="0" algn="l">
              <a:spcBef>
                <a:spcPts val="0"/>
              </a:spcBef>
              <a:spcAft>
                <a:spcPts val="0"/>
              </a:spcAft>
              <a:buNone/>
            </a:pPr>
            <a:r>
              <a:rPr lang="en-US" sz="1400">
                <a:solidFill>
                  <a:schemeClr val="lt1"/>
                </a:solidFill>
                <a:latin typeface="Arial"/>
                <a:ea typeface="Arial"/>
                <a:cs typeface="Arial"/>
                <a:sym typeface="Arial"/>
              </a:rPr>
              <a:t>3. Dave V.Am J Nephrol. https://doi.org/10.1159/000380960</a:t>
            </a:r>
            <a:endParaRPr/>
          </a:p>
          <a:p>
            <a:pPr indent="0" lvl="0" marL="0" marR="0" rtl="0" algn="l">
              <a:spcBef>
                <a:spcPts val="0"/>
              </a:spcBef>
              <a:spcAft>
                <a:spcPts val="0"/>
              </a:spcAft>
              <a:buNone/>
            </a:pPr>
            <a:r>
              <a:t/>
            </a:r>
            <a:endParaRPr sz="1400">
              <a:solidFill>
                <a:schemeClr val="lt1"/>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55" name="Shape 1055"/>
        <p:cNvGrpSpPr/>
        <p:nvPr/>
      </p:nvGrpSpPr>
      <p:grpSpPr>
        <a:xfrm>
          <a:off x="0" y="0"/>
          <a:ext cx="0" cy="0"/>
          <a:chOff x="0" y="0"/>
          <a:chExt cx="0" cy="0"/>
        </a:xfrm>
      </p:grpSpPr>
      <p:sp>
        <p:nvSpPr>
          <p:cNvPr id="1056" name="Google Shape;1056;p6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Risk factor of hypocalcemia with denosumab </a:t>
            </a:r>
            <a:endParaRPr/>
          </a:p>
        </p:txBody>
      </p:sp>
      <p:grpSp>
        <p:nvGrpSpPr>
          <p:cNvPr id="1057" name="Google Shape;1057;p64"/>
          <p:cNvGrpSpPr/>
          <p:nvPr/>
        </p:nvGrpSpPr>
        <p:grpSpPr>
          <a:xfrm>
            <a:off x="838200" y="2207413"/>
            <a:ext cx="10515600" cy="3587761"/>
            <a:chOff x="0" y="381788"/>
            <a:chExt cx="10515600" cy="3587761"/>
          </a:xfrm>
        </p:grpSpPr>
        <p:sp>
          <p:nvSpPr>
            <p:cNvPr id="1058" name="Google Shape;1058;p64"/>
            <p:cNvSpPr/>
            <p:nvPr/>
          </p:nvSpPr>
          <p:spPr>
            <a:xfrm>
              <a:off x="0" y="381788"/>
              <a:ext cx="10515600" cy="8494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4"/>
            <p:cNvSpPr txBox="1"/>
            <p:nvPr/>
          </p:nvSpPr>
          <p:spPr>
            <a:xfrm>
              <a:off x="41465" y="423253"/>
              <a:ext cx="10432670" cy="766490"/>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Arial"/>
                <a:buNone/>
              </a:pPr>
              <a:r>
                <a:rPr lang="en-US" sz="2200">
                  <a:solidFill>
                    <a:schemeClr val="lt1"/>
                  </a:solidFill>
                  <a:latin typeface="Arial"/>
                  <a:ea typeface="Arial"/>
                  <a:cs typeface="Arial"/>
                  <a:sym typeface="Arial"/>
                </a:rPr>
                <a:t>In patients using dialysis, high bone turnover might also increase the risk of denosumab-induced hypocalcemia for reasons described previously.</a:t>
              </a:r>
              <a:endParaRPr/>
            </a:p>
          </p:txBody>
        </p:sp>
        <p:sp>
          <p:nvSpPr>
            <p:cNvPr id="1060" name="Google Shape;1060;p64"/>
            <p:cNvSpPr/>
            <p:nvPr/>
          </p:nvSpPr>
          <p:spPr>
            <a:xfrm>
              <a:off x="0" y="1294568"/>
              <a:ext cx="10515600" cy="8494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4"/>
            <p:cNvSpPr txBox="1"/>
            <p:nvPr/>
          </p:nvSpPr>
          <p:spPr>
            <a:xfrm>
              <a:off x="41465" y="1336033"/>
              <a:ext cx="10432670" cy="766490"/>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Arial"/>
                <a:buNone/>
              </a:pPr>
              <a:r>
                <a:rPr lang="en-US" sz="2200">
                  <a:solidFill>
                    <a:schemeClr val="lt1"/>
                  </a:solidFill>
                  <a:latin typeface="Arial"/>
                  <a:ea typeface="Arial"/>
                  <a:cs typeface="Arial"/>
                  <a:sym typeface="Arial"/>
                </a:rPr>
                <a:t>Hypocalcemia has been particularly described in patients with severe hyperparathyroidism who are administered denosumab [2]. </a:t>
              </a:r>
              <a:endParaRPr/>
            </a:p>
          </p:txBody>
        </p:sp>
        <p:sp>
          <p:nvSpPr>
            <p:cNvPr id="1062" name="Google Shape;1062;p64"/>
            <p:cNvSpPr/>
            <p:nvPr/>
          </p:nvSpPr>
          <p:spPr>
            <a:xfrm>
              <a:off x="0" y="2207349"/>
              <a:ext cx="10515600" cy="8494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4"/>
            <p:cNvSpPr txBox="1"/>
            <p:nvPr/>
          </p:nvSpPr>
          <p:spPr>
            <a:xfrm>
              <a:off x="41465" y="2248814"/>
              <a:ext cx="10432670" cy="766490"/>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Arial"/>
                <a:buNone/>
              </a:pPr>
              <a:r>
                <a:rPr lang="en-US" sz="2200">
                  <a:solidFill>
                    <a:schemeClr val="lt1"/>
                  </a:solidFill>
                  <a:latin typeface="Arial"/>
                  <a:ea typeface="Arial"/>
                  <a:cs typeface="Arial"/>
                  <a:sym typeface="Arial"/>
                </a:rPr>
                <a:t>A higher risk of hypocalcemia has also been reported in those with higher levels of tartrate resistant acid phosphatase 5b (a marker of bone turnover) [1, 3]. </a:t>
              </a:r>
              <a:endParaRPr/>
            </a:p>
          </p:txBody>
        </p:sp>
        <p:sp>
          <p:nvSpPr>
            <p:cNvPr id="1064" name="Google Shape;1064;p64"/>
            <p:cNvSpPr/>
            <p:nvPr/>
          </p:nvSpPr>
          <p:spPr>
            <a:xfrm>
              <a:off x="0" y="3120129"/>
              <a:ext cx="10515600" cy="8494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4"/>
            <p:cNvSpPr txBox="1"/>
            <p:nvPr/>
          </p:nvSpPr>
          <p:spPr>
            <a:xfrm>
              <a:off x="41465" y="3161594"/>
              <a:ext cx="10432670" cy="766490"/>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Arial"/>
                <a:buNone/>
              </a:pPr>
              <a:r>
                <a:rPr lang="en-US" sz="2200">
                  <a:solidFill>
                    <a:schemeClr val="lt1"/>
                  </a:solidFill>
                  <a:latin typeface="Arial"/>
                  <a:ea typeface="Arial"/>
                  <a:cs typeface="Arial"/>
                  <a:sym typeface="Arial"/>
                </a:rPr>
                <a:t>Other risk factors described in HD populations include use of steroids [1].</a:t>
              </a:r>
              <a:endParaRPr/>
            </a:p>
          </p:txBody>
        </p:sp>
      </p:grpSp>
      <p:sp>
        <p:nvSpPr>
          <p:cNvPr id="1066" name="Google Shape;1066;p6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67" name="Google Shape;1067;p64"/>
          <p:cNvSpPr txBox="1"/>
          <p:nvPr/>
        </p:nvSpPr>
        <p:spPr>
          <a:xfrm>
            <a:off x="838200" y="6075144"/>
            <a:ext cx="609872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1. Kunizawa K, Sci Rep 10:2496. </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2. Chen CL, J Clin Endocrinol Metab 99:. https://doi.org/10.1210/ jc.2014-1154</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3. Hiramatsu R, Nephrol Dial Transplant. https://doi.org/10.1093/ndt/gfaa359</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71" name="Shape 1071"/>
        <p:cNvGrpSpPr/>
        <p:nvPr/>
      </p:nvGrpSpPr>
      <p:grpSpPr>
        <a:xfrm>
          <a:off x="0" y="0"/>
          <a:ext cx="0" cy="0"/>
          <a:chOff x="0" y="0"/>
          <a:chExt cx="0" cy="0"/>
        </a:xfrm>
      </p:grpSpPr>
      <p:sp>
        <p:nvSpPr>
          <p:cNvPr id="1072" name="Google Shape;1072;p6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lang="en-US" sz="2800">
                <a:solidFill>
                  <a:srgbClr val="FFFF00"/>
                </a:solidFill>
              </a:rPr>
              <a:t>Approach to mitigating hypocalcemia in advanced CKD</a:t>
            </a:r>
            <a:endParaRPr/>
          </a:p>
        </p:txBody>
      </p:sp>
      <p:grpSp>
        <p:nvGrpSpPr>
          <p:cNvPr id="1073" name="Google Shape;1073;p65"/>
          <p:cNvGrpSpPr/>
          <p:nvPr/>
        </p:nvGrpSpPr>
        <p:grpSpPr>
          <a:xfrm>
            <a:off x="838200" y="1798408"/>
            <a:ext cx="10515600" cy="4100973"/>
            <a:chOff x="0" y="125182"/>
            <a:chExt cx="10515600" cy="4100973"/>
          </a:xfrm>
        </p:grpSpPr>
        <p:sp>
          <p:nvSpPr>
            <p:cNvPr id="1074" name="Google Shape;1074;p65"/>
            <p:cNvSpPr/>
            <p:nvPr/>
          </p:nvSpPr>
          <p:spPr>
            <a:xfrm>
              <a:off x="0" y="125182"/>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5"/>
            <p:cNvSpPr txBox="1"/>
            <p:nvPr/>
          </p:nvSpPr>
          <p:spPr>
            <a:xfrm>
              <a:off x="31374" y="156556"/>
              <a:ext cx="10452852" cy="57994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Carefully selected</a:t>
              </a:r>
              <a:endParaRPr/>
            </a:p>
          </p:txBody>
        </p:sp>
        <p:sp>
          <p:nvSpPr>
            <p:cNvPr id="1076" name="Google Shape;1076;p65"/>
            <p:cNvSpPr/>
            <p:nvPr/>
          </p:nvSpPr>
          <p:spPr>
            <a:xfrm>
              <a:off x="0" y="816837"/>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5"/>
            <p:cNvSpPr txBox="1"/>
            <p:nvPr/>
          </p:nvSpPr>
          <p:spPr>
            <a:xfrm>
              <a:off x="31374" y="848211"/>
              <a:ext cx="10452852" cy="57994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Supplemented with calcium and vitamin D if deficient</a:t>
              </a:r>
              <a:endParaRPr/>
            </a:p>
          </p:txBody>
        </p:sp>
        <p:sp>
          <p:nvSpPr>
            <p:cNvPr id="1078" name="Google Shape;1078;p65"/>
            <p:cNvSpPr/>
            <p:nvPr/>
          </p:nvSpPr>
          <p:spPr>
            <a:xfrm>
              <a:off x="0" y="1508493"/>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5"/>
            <p:cNvSpPr txBox="1"/>
            <p:nvPr/>
          </p:nvSpPr>
          <p:spPr>
            <a:xfrm>
              <a:off x="31374" y="1539867"/>
              <a:ext cx="10452852" cy="57994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Receive calcium and vitamin D prophylaxis during denosumab treatment, and are </a:t>
              </a:r>
              <a:endParaRPr/>
            </a:p>
          </p:txBody>
        </p:sp>
        <p:sp>
          <p:nvSpPr>
            <p:cNvPr id="1080" name="Google Shape;1080;p65"/>
            <p:cNvSpPr/>
            <p:nvPr/>
          </p:nvSpPr>
          <p:spPr>
            <a:xfrm>
              <a:off x="0" y="2200149"/>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5"/>
            <p:cNvSpPr txBox="1"/>
            <p:nvPr/>
          </p:nvSpPr>
          <p:spPr>
            <a:xfrm>
              <a:off x="31374" y="2231523"/>
              <a:ext cx="10452852" cy="579947"/>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Closely monitored.</a:t>
              </a:r>
              <a:endParaRPr/>
            </a:p>
          </p:txBody>
        </p:sp>
        <p:sp>
          <p:nvSpPr>
            <p:cNvPr id="1082" name="Google Shape;1082;p65"/>
            <p:cNvSpPr/>
            <p:nvPr/>
          </p:nvSpPr>
          <p:spPr>
            <a:xfrm>
              <a:off x="0" y="2891804"/>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5"/>
            <p:cNvSpPr txBox="1"/>
            <p:nvPr/>
          </p:nvSpPr>
          <p:spPr>
            <a:xfrm>
              <a:off x="31374" y="2923178"/>
              <a:ext cx="10452852" cy="579947"/>
            </a:xfrm>
            <a:prstGeom prst="rect">
              <a:avLst/>
            </a:prstGeom>
            <a:noFill/>
            <a:ln>
              <a:noFill/>
            </a:ln>
          </p:spPr>
          <p:txBody>
            <a:bodyPr anchorCtr="0" anchor="ctr"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Arial"/>
                <a:buNone/>
              </a:pPr>
              <a:r>
                <a:rPr lang="en-US" sz="1700">
                  <a:solidFill>
                    <a:schemeClr val="lt1"/>
                  </a:solidFill>
                  <a:latin typeface="Arial"/>
                  <a:ea typeface="Arial"/>
                  <a:cs typeface="Arial"/>
                  <a:sym typeface="Arial"/>
                </a:rPr>
                <a:t>A PTH of 2–9 × the upper limit of normal, for example, is suggested in HD to minimize the risk of both adynamic bone disease and severe hyperparathyroidism 18</a:t>
              </a:r>
              <a:endParaRPr/>
            </a:p>
          </p:txBody>
        </p:sp>
        <p:sp>
          <p:nvSpPr>
            <p:cNvPr id="1084" name="Google Shape;1084;p65"/>
            <p:cNvSpPr/>
            <p:nvPr/>
          </p:nvSpPr>
          <p:spPr>
            <a:xfrm>
              <a:off x="0" y="3583460"/>
              <a:ext cx="10515600" cy="642695"/>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5"/>
            <p:cNvSpPr txBox="1"/>
            <p:nvPr/>
          </p:nvSpPr>
          <p:spPr>
            <a:xfrm>
              <a:off x="31374" y="3614834"/>
              <a:ext cx="10452852" cy="579947"/>
            </a:xfrm>
            <a:prstGeom prst="rect">
              <a:avLst/>
            </a:prstGeom>
            <a:noFill/>
            <a:ln>
              <a:noFill/>
            </a:ln>
          </p:spPr>
          <p:txBody>
            <a:bodyPr anchorCtr="0" anchor="ctr"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Arial"/>
                <a:buNone/>
              </a:pPr>
              <a:r>
                <a:rPr lang="en-US" sz="1700">
                  <a:solidFill>
                    <a:schemeClr val="lt1"/>
                  </a:solidFill>
                  <a:latin typeface="Arial"/>
                  <a:ea typeface="Arial"/>
                  <a:cs typeface="Arial"/>
                  <a:sym typeface="Arial"/>
                </a:rPr>
                <a:t>Prior to treatment with denosumab, assessment of bs-ALP can also be helpful and in fact might have more diagnostic accuracy for both high and low-turnover bone disease, particularly if combined with PTH [54, 55]. </a:t>
              </a:r>
              <a:endParaRPr sz="1700">
                <a:solidFill>
                  <a:schemeClr val="lt1"/>
                </a:solidFill>
                <a:latin typeface="Arial"/>
                <a:ea typeface="Arial"/>
                <a:cs typeface="Arial"/>
                <a:sym typeface="Arial"/>
              </a:endParaRPr>
            </a:p>
          </p:txBody>
        </p:sp>
      </p:grpSp>
      <p:sp>
        <p:nvSpPr>
          <p:cNvPr id="1086" name="Google Shape;1086;p6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87" name="Google Shape;1087;p65"/>
          <p:cNvSpPr txBox="1"/>
          <p:nvPr/>
        </p:nvSpPr>
        <p:spPr>
          <a:xfrm>
            <a:off x="838200" y="6169709"/>
            <a:ext cx="609872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Arial"/>
                <a:ea typeface="Arial"/>
                <a:cs typeface="Arial"/>
                <a:sym typeface="Arial"/>
              </a:rPr>
              <a:t>54. Sardiwal S, Am J Kidney Dis 62:810–822. </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55. Urena P, J Am Soc Nephrol 7:506–512</a:t>
            </a:r>
            <a:endParaRPr/>
          </a:p>
          <a:p>
            <a:pPr indent="0" lvl="0" marL="0" marR="0" rtl="0" algn="l">
              <a:spcBef>
                <a:spcPts val="0"/>
              </a:spcBef>
              <a:spcAft>
                <a:spcPts val="0"/>
              </a:spcAft>
              <a:buNone/>
            </a:pPr>
            <a:r>
              <a:rPr lang="en-US" sz="1200">
                <a:solidFill>
                  <a:schemeClr val="lt1"/>
                </a:solidFill>
                <a:latin typeface="Arial"/>
                <a:ea typeface="Arial"/>
                <a:cs typeface="Arial"/>
                <a:sym typeface="Arial"/>
              </a:rPr>
              <a:t>18. Ketteler M, Kidney Int 92:26–36. https://doi.org/10.1016/j. kint.2017.04.006</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92" name="Shape 1092"/>
        <p:cNvGrpSpPr/>
        <p:nvPr/>
      </p:nvGrpSpPr>
      <p:grpSpPr>
        <a:xfrm>
          <a:off x="0" y="0"/>
          <a:ext cx="0" cy="0"/>
          <a:chOff x="0" y="0"/>
          <a:chExt cx="0" cy="0"/>
        </a:xfrm>
      </p:grpSpPr>
      <p:sp>
        <p:nvSpPr>
          <p:cNvPr id="1093" name="Google Shape;1093;p6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Calcium and vitamin D supplementation/ prophylaxis</a:t>
            </a:r>
            <a:endParaRPr/>
          </a:p>
        </p:txBody>
      </p:sp>
      <p:grpSp>
        <p:nvGrpSpPr>
          <p:cNvPr id="1094" name="Google Shape;1094;p66"/>
          <p:cNvGrpSpPr/>
          <p:nvPr/>
        </p:nvGrpSpPr>
        <p:grpSpPr>
          <a:xfrm>
            <a:off x="838200" y="1988893"/>
            <a:ext cx="10515600" cy="4024801"/>
            <a:chOff x="0" y="163268"/>
            <a:chExt cx="10515600" cy="4024801"/>
          </a:xfrm>
        </p:grpSpPr>
        <p:sp>
          <p:nvSpPr>
            <p:cNvPr id="1095" name="Google Shape;1095;p66"/>
            <p:cNvSpPr/>
            <p:nvPr/>
          </p:nvSpPr>
          <p:spPr>
            <a:xfrm>
              <a:off x="0" y="163268"/>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6"/>
            <p:cNvSpPr txBox="1"/>
            <p:nvPr/>
          </p:nvSpPr>
          <p:spPr>
            <a:xfrm>
              <a:off x="59399" y="222667"/>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In those with advanced CKD, oral calcium (3 g/day) can be administered and may need to be given between meals, not just with meals for phosphate-binding [1]. </a:t>
              </a:r>
              <a:endParaRPr/>
            </a:p>
          </p:txBody>
        </p:sp>
        <p:sp>
          <p:nvSpPr>
            <p:cNvPr id="1097" name="Google Shape;1097;p66"/>
            <p:cNvSpPr/>
            <p:nvPr/>
          </p:nvSpPr>
          <p:spPr>
            <a:xfrm>
              <a:off x="0" y="1567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6"/>
            <p:cNvSpPr txBox="1"/>
            <p:nvPr/>
          </p:nvSpPr>
          <p:spPr>
            <a:xfrm>
              <a:off x="59399" y="1626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There may also be a role for prophylactic activated vitamin D (e.g., calcidiol 0.5 to 2 ug/day) [1]. </a:t>
              </a:r>
              <a:endParaRPr/>
            </a:p>
          </p:txBody>
        </p:sp>
        <p:sp>
          <p:nvSpPr>
            <p:cNvPr id="1099" name="Google Shape;1099;p66"/>
            <p:cNvSpPr/>
            <p:nvPr/>
          </p:nvSpPr>
          <p:spPr>
            <a:xfrm>
              <a:off x="0" y="2971269"/>
              <a:ext cx="10515600" cy="121680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6"/>
            <p:cNvSpPr txBox="1"/>
            <p:nvPr/>
          </p:nvSpPr>
          <p:spPr>
            <a:xfrm>
              <a:off x="59399" y="3030668"/>
              <a:ext cx="10396802" cy="1098002"/>
            </a:xfrm>
            <a:prstGeom prst="rect">
              <a:avLst/>
            </a:prstGeom>
            <a:noFill/>
            <a:ln>
              <a:noFill/>
            </a:ln>
          </p:spPr>
          <p:txBody>
            <a:bodyPr anchorCtr="0" anchor="ctr" bIns="76200" lIns="76200" spcFirstLastPara="1" rIns="76200" wrap="square" tIns="76200">
              <a:noAutofit/>
            </a:bodyPr>
            <a:lstStyle/>
            <a:p>
              <a:pPr indent="0" lvl="0" marL="0" marR="0" rtl="0" algn="l">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In HD patients, adjustment of dialysate calcium (up to 3.5 meq/L) has been suggested [1]. </a:t>
              </a:r>
              <a:endParaRPr/>
            </a:p>
          </p:txBody>
        </p:sp>
      </p:grpSp>
      <p:sp>
        <p:nvSpPr>
          <p:cNvPr id="1101" name="Google Shape;1101;p6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02" name="Google Shape;1102;p66"/>
          <p:cNvSpPr txBox="1"/>
          <p:nvPr/>
        </p:nvSpPr>
        <p:spPr>
          <a:xfrm>
            <a:off x="303244" y="6425912"/>
            <a:ext cx="10035073"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1200"/>
              <a:buFont typeface="Arial"/>
              <a:buNone/>
            </a:pPr>
            <a:r>
              <a:rPr lang="en-US" sz="1200">
                <a:solidFill>
                  <a:schemeClr val="lt1"/>
                </a:solidFill>
                <a:latin typeface="Arial"/>
                <a:ea typeface="Arial"/>
                <a:cs typeface="Arial"/>
                <a:sym typeface="Arial"/>
              </a:rPr>
              <a:t>1. Chen CL,. J Clin Endocrinol Metab 99:. https://doi.org/10.1210/ jc.2014-1154</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7" name="Shape 1107"/>
        <p:cNvGrpSpPr/>
        <p:nvPr/>
      </p:nvGrpSpPr>
      <p:grpSpPr>
        <a:xfrm>
          <a:off x="0" y="0"/>
          <a:ext cx="0" cy="0"/>
          <a:chOff x="0" y="0"/>
          <a:chExt cx="0" cy="0"/>
        </a:xfrm>
      </p:grpSpPr>
      <p:sp>
        <p:nvSpPr>
          <p:cNvPr id="1108" name="Google Shape;1108;p6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00"/>
              </a:buClr>
              <a:buSzPts val="2800"/>
              <a:buFont typeface="Arial"/>
              <a:buNone/>
            </a:pPr>
            <a:r>
              <a:rPr lang="en-US" sz="2800">
                <a:solidFill>
                  <a:srgbClr val="FFFF00"/>
                </a:solidFill>
              </a:rPr>
              <a:t>Close monitoring</a:t>
            </a:r>
            <a:endParaRPr/>
          </a:p>
        </p:txBody>
      </p:sp>
      <p:grpSp>
        <p:nvGrpSpPr>
          <p:cNvPr id="1109" name="Google Shape;1109;p67"/>
          <p:cNvGrpSpPr/>
          <p:nvPr/>
        </p:nvGrpSpPr>
        <p:grpSpPr>
          <a:xfrm>
            <a:off x="839483" y="2499432"/>
            <a:ext cx="10513033" cy="3003723"/>
            <a:chOff x="1283" y="673807"/>
            <a:chExt cx="10513033" cy="3003723"/>
          </a:xfrm>
        </p:grpSpPr>
        <p:sp>
          <p:nvSpPr>
            <p:cNvPr id="1110" name="Google Shape;1110;p67"/>
            <p:cNvSpPr/>
            <p:nvPr/>
          </p:nvSpPr>
          <p:spPr>
            <a:xfrm>
              <a:off x="1283" y="673807"/>
              <a:ext cx="5006206" cy="300372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7"/>
            <p:cNvSpPr txBox="1"/>
            <p:nvPr/>
          </p:nvSpPr>
          <p:spPr>
            <a:xfrm>
              <a:off x="1283" y="673807"/>
              <a:ext cx="5006206" cy="300372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Given the half-life of denosumab is 25–30 days, monitoring for hypocalcemia needs to be at least this long [1 )</a:t>
              </a:r>
              <a:endParaRPr/>
            </a:p>
          </p:txBody>
        </p:sp>
        <p:sp>
          <p:nvSpPr>
            <p:cNvPr id="1112" name="Google Shape;1112;p67"/>
            <p:cNvSpPr/>
            <p:nvPr/>
          </p:nvSpPr>
          <p:spPr>
            <a:xfrm>
              <a:off x="5508110" y="673807"/>
              <a:ext cx="5006206" cy="3003723"/>
            </a:xfrm>
            <a:prstGeom prst="rect">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7"/>
            <p:cNvSpPr txBox="1"/>
            <p:nvPr/>
          </p:nvSpPr>
          <p:spPr>
            <a:xfrm>
              <a:off x="5508110" y="673807"/>
              <a:ext cx="5006206" cy="300372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In published studies, hypocalcemia tends to occur within the 7–20 days following the first dose </a:t>
              </a:r>
              <a:endParaRPr/>
            </a:p>
          </p:txBody>
        </p:sp>
      </p:grpSp>
      <p:sp>
        <p:nvSpPr>
          <p:cNvPr id="1114" name="Google Shape;1114;p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15" name="Google Shape;1115;p67"/>
          <p:cNvSpPr txBox="1"/>
          <p:nvPr/>
        </p:nvSpPr>
        <p:spPr>
          <a:xfrm>
            <a:off x="184405" y="5998246"/>
            <a:ext cx="609904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Arial"/>
                <a:ea typeface="Arial"/>
                <a:cs typeface="Arial"/>
                <a:sym typeface="Arial"/>
              </a:rPr>
              <a:t>1. Kunizawa K, Sci Rep 10:2496. https://doi.org/10.1038/s41598-020-59143-8</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19" name="Shape 1119"/>
        <p:cNvGrpSpPr/>
        <p:nvPr/>
      </p:nvGrpSpPr>
      <p:grpSpPr>
        <a:xfrm>
          <a:off x="0" y="0"/>
          <a:ext cx="0" cy="0"/>
          <a:chOff x="0" y="0"/>
          <a:chExt cx="0" cy="0"/>
        </a:xfrm>
      </p:grpSpPr>
      <p:sp>
        <p:nvSpPr>
          <p:cNvPr id="1120" name="Google Shape;1120;p6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3600"/>
              <a:buFont typeface="Arial"/>
              <a:buNone/>
            </a:pPr>
            <a:r>
              <a:rPr lang="en-US" sz="3600">
                <a:solidFill>
                  <a:srgbClr val="FFFF00"/>
                </a:solidFill>
                <a:latin typeface="Arial"/>
                <a:ea typeface="Arial"/>
                <a:cs typeface="Arial"/>
                <a:sym typeface="Arial"/>
              </a:rPr>
              <a:t>Summary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4" name="Shape 1124"/>
        <p:cNvGrpSpPr/>
        <p:nvPr/>
      </p:nvGrpSpPr>
      <p:grpSpPr>
        <a:xfrm>
          <a:off x="0" y="0"/>
          <a:ext cx="0" cy="0"/>
          <a:chOff x="0" y="0"/>
          <a:chExt cx="0" cy="0"/>
        </a:xfrm>
      </p:grpSpPr>
      <p:sp>
        <p:nvSpPr>
          <p:cNvPr id="1125" name="Google Shape;1125;p69"/>
          <p:cNvSpPr txBox="1"/>
          <p:nvPr>
            <p:ph idx="1" type="body"/>
          </p:nvPr>
        </p:nvSpPr>
        <p:spPr>
          <a:xfrm>
            <a:off x="838200" y="326571"/>
            <a:ext cx="10515600" cy="5850392"/>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200000"/>
              </a:lnSpc>
              <a:spcBef>
                <a:spcPts val="0"/>
              </a:spcBef>
              <a:spcAft>
                <a:spcPts val="0"/>
              </a:spcAft>
              <a:buClr>
                <a:srgbClr val="FFFF00"/>
              </a:buClr>
              <a:buSzPct val="100000"/>
              <a:buChar char="•"/>
            </a:pPr>
            <a:r>
              <a:rPr lang="en-US">
                <a:solidFill>
                  <a:srgbClr val="FFFF00"/>
                </a:solidFill>
                <a:latin typeface="Arial"/>
                <a:ea typeface="Arial"/>
                <a:cs typeface="Arial"/>
                <a:sym typeface="Arial"/>
              </a:rPr>
              <a:t>Osteoblast formation stimulated by osteoprotegerin (OPG)</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Osteoclast differentiation is mediated by RANKL</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Sclerostin reduces osteoblastogenesis promotes osteoblast </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Fragility fracture incidence is proportional to decrease in eGFR (4.3%- 9.6%)</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Hip fracture in CKD / Dialysis reported to have 2- fold higher mortality</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Incidence of post transplant fracture is as high as 40% </a:t>
            </a:r>
            <a:endParaRPr/>
          </a:p>
          <a:p>
            <a:pPr indent="-228600" lvl="0" marL="228600" rtl="0" algn="l">
              <a:lnSpc>
                <a:spcPct val="20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Glucocorticoid withdrawal was associated with a 31 % reduction in fracture risk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2" name="Shape 372"/>
        <p:cNvGrpSpPr/>
        <p:nvPr/>
      </p:nvGrpSpPr>
      <p:grpSpPr>
        <a:xfrm>
          <a:off x="0" y="0"/>
          <a:ext cx="0" cy="0"/>
          <a:chOff x="0" y="0"/>
          <a:chExt cx="0" cy="0"/>
        </a:xfrm>
      </p:grpSpPr>
      <p:sp>
        <p:nvSpPr>
          <p:cNvPr id="373" name="Google Shape;37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pic>
        <p:nvPicPr>
          <p:cNvPr id="374" name="Google Shape;374;p7"/>
          <p:cNvPicPr preferRelativeResize="0"/>
          <p:nvPr/>
        </p:nvPicPr>
        <p:blipFill rotWithShape="1">
          <a:blip r:embed="rId3">
            <a:alphaModFix/>
          </a:blip>
          <a:srcRect b="16943" l="35000" r="13906" t="26608"/>
          <a:stretch/>
        </p:blipFill>
        <p:spPr>
          <a:xfrm>
            <a:off x="819580" y="136525"/>
            <a:ext cx="9786537" cy="6078848"/>
          </a:xfrm>
          <a:prstGeom prst="rect">
            <a:avLst/>
          </a:prstGeom>
          <a:noFill/>
          <a:ln>
            <a:noFill/>
          </a:ln>
        </p:spPr>
      </p:pic>
      <p:sp>
        <p:nvSpPr>
          <p:cNvPr id="375" name="Google Shape;375;p7"/>
          <p:cNvSpPr txBox="1"/>
          <p:nvPr/>
        </p:nvSpPr>
        <p:spPr>
          <a:xfrm>
            <a:off x="0" y="6413698"/>
            <a:ext cx="622935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00"/>
              <a:buFont typeface="Arial"/>
              <a:buNone/>
            </a:pPr>
            <a:r>
              <a:rPr b="0" i="0" lang="en-US" sz="1400" u="none" cap="none" strike="noStrike">
                <a:solidFill>
                  <a:srgbClr val="FFFFFF"/>
                </a:solidFill>
                <a:latin typeface="Arial"/>
                <a:ea typeface="Arial"/>
                <a:cs typeface="Arial"/>
                <a:sym typeface="Arial"/>
              </a:rPr>
              <a:t>Front Med (Lausanne). 2022 Mar 10;9:821884.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9" name="Shape 1129"/>
        <p:cNvGrpSpPr/>
        <p:nvPr/>
      </p:nvGrpSpPr>
      <p:grpSpPr>
        <a:xfrm>
          <a:off x="0" y="0"/>
          <a:ext cx="0" cy="0"/>
          <a:chOff x="0" y="0"/>
          <a:chExt cx="0" cy="0"/>
        </a:xfrm>
      </p:grpSpPr>
      <p:sp>
        <p:nvSpPr>
          <p:cNvPr id="1130" name="Google Shape;1130;p70"/>
          <p:cNvSpPr txBox="1"/>
          <p:nvPr>
            <p:ph idx="1" type="body"/>
          </p:nvPr>
        </p:nvSpPr>
        <p:spPr>
          <a:xfrm>
            <a:off x="838200" y="326571"/>
            <a:ext cx="10515600" cy="5850392"/>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200000"/>
              </a:lnSpc>
              <a:spcBef>
                <a:spcPts val="0"/>
              </a:spcBef>
              <a:spcAft>
                <a:spcPts val="0"/>
              </a:spcAft>
              <a:buClr>
                <a:srgbClr val="FFFF00"/>
              </a:buClr>
              <a:buSzPct val="100000"/>
              <a:buChar char="•"/>
            </a:pPr>
            <a:r>
              <a:rPr lang="en-US" sz="2000">
                <a:solidFill>
                  <a:srgbClr val="FFFF00"/>
                </a:solidFill>
                <a:latin typeface="Arial"/>
                <a:ea typeface="Arial"/>
                <a:cs typeface="Arial"/>
                <a:sym typeface="Arial"/>
              </a:rPr>
              <a:t>Glucocorticoid withdrawal was associated with a 31 % reduction in fracture risk</a:t>
            </a:r>
            <a:endParaRPr/>
          </a:p>
          <a:p>
            <a:pPr indent="-228600" lvl="0" marL="228600" rtl="0" algn="l">
              <a:lnSpc>
                <a:spcPct val="20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KDIGO suggest that given this new evidence, BMD could be performed, particularly if it might impact the decision to perform a bone biopsy </a:t>
            </a:r>
            <a:endParaRPr/>
          </a:p>
          <a:p>
            <a:pPr indent="-228600" lvl="0" marL="228600" rtl="0" algn="l">
              <a:lnSpc>
                <a:spcPct val="20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CKD stage 1–3 disease</a:t>
            </a:r>
            <a:endParaRPr/>
          </a:p>
          <a:p>
            <a:pPr indent="-228600" lvl="1" marL="685800" rtl="0" algn="l">
              <a:lnSpc>
                <a:spcPct val="200000"/>
              </a:lnSpc>
              <a:spcBef>
                <a:spcPts val="500"/>
              </a:spcBef>
              <a:spcAft>
                <a:spcPts val="0"/>
              </a:spcAft>
              <a:buClr>
                <a:srgbClr val="FFFF00"/>
              </a:buClr>
              <a:buSzPct val="100000"/>
              <a:buChar char="•"/>
            </a:pPr>
            <a:r>
              <a:rPr lang="en-US" sz="1600">
                <a:solidFill>
                  <a:srgbClr val="FFFF00"/>
                </a:solidFill>
                <a:latin typeface="Arial"/>
                <a:ea typeface="Arial"/>
                <a:cs typeface="Arial"/>
                <a:sym typeface="Arial"/>
              </a:rPr>
              <a:t>Recommend measuring baseline serum calcium, phosphate, PTH, alkaline phosphatase (ALP), and 25 hydroxyvitamin D (25-OHD) as a start</a:t>
            </a:r>
            <a:endParaRPr/>
          </a:p>
          <a:p>
            <a:pPr indent="-228600" lvl="1" marL="685800" rtl="0" algn="l">
              <a:lnSpc>
                <a:spcPct val="200000"/>
              </a:lnSpc>
              <a:spcBef>
                <a:spcPts val="500"/>
              </a:spcBef>
              <a:spcAft>
                <a:spcPts val="0"/>
              </a:spcAft>
              <a:buClr>
                <a:srgbClr val="FFFF00"/>
              </a:buClr>
              <a:buSzPct val="100000"/>
              <a:buChar char="•"/>
            </a:pPr>
            <a:r>
              <a:rPr lang="en-US" sz="1600">
                <a:solidFill>
                  <a:srgbClr val="FFFF00"/>
                </a:solidFill>
                <a:latin typeface="Arial"/>
                <a:ea typeface="Arial"/>
                <a:cs typeface="Arial"/>
                <a:sym typeface="Arial"/>
              </a:rPr>
              <a:t>If values are normal , antiresorptive medications as per usual osteoporosis guidelines</a:t>
            </a:r>
            <a:endParaRPr/>
          </a:p>
          <a:p>
            <a:pPr indent="-228600" lvl="0" marL="228600" rtl="0" algn="l">
              <a:lnSpc>
                <a:spcPct val="20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In patients in the first 12 months after kidney transplant with an estimated glomerular filtration rate greater than approximately 30 ml/min/ 1.73 m2 and low BMD, we suggest that treatment with vitamin D, calcitriol/alfacalcidol, and/or antiresorptive agents be considered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34" name="Shape 1134"/>
        <p:cNvGrpSpPr/>
        <p:nvPr/>
      </p:nvGrpSpPr>
      <p:grpSpPr>
        <a:xfrm>
          <a:off x="0" y="0"/>
          <a:ext cx="0" cy="0"/>
          <a:chOff x="0" y="0"/>
          <a:chExt cx="0" cy="0"/>
        </a:xfrm>
      </p:grpSpPr>
      <p:sp>
        <p:nvSpPr>
          <p:cNvPr id="1135" name="Google Shape;1135;p71"/>
          <p:cNvSpPr txBox="1"/>
          <p:nvPr>
            <p:ph idx="1" type="body"/>
          </p:nvPr>
        </p:nvSpPr>
        <p:spPr>
          <a:xfrm>
            <a:off x="838200" y="207034"/>
            <a:ext cx="5181600" cy="5969929"/>
          </a:xfrm>
          <a:prstGeom prst="rect">
            <a:avLst/>
          </a:prstGeom>
          <a:noFill/>
          <a:ln>
            <a:noFill/>
          </a:ln>
        </p:spPr>
        <p:txBody>
          <a:bodyPr anchorCtr="0" anchor="t" bIns="45700" lIns="91425" spcFirstLastPara="1" rIns="91425" wrap="square" tIns="45700">
            <a:normAutofit fontScale="62500" lnSpcReduction="20000"/>
          </a:bodyPr>
          <a:lstStyle/>
          <a:p>
            <a:pPr indent="-228600" lvl="0" marL="228600" rtl="0" algn="l">
              <a:lnSpc>
                <a:spcPct val="170000"/>
              </a:lnSpc>
              <a:spcBef>
                <a:spcPts val="0"/>
              </a:spcBef>
              <a:spcAft>
                <a:spcPts val="0"/>
              </a:spcAft>
              <a:buClr>
                <a:srgbClr val="FFFF00"/>
              </a:buClr>
              <a:buSzPct val="100000"/>
              <a:buChar char="•"/>
            </a:pPr>
            <a:r>
              <a:rPr lang="en-US">
                <a:solidFill>
                  <a:srgbClr val="FFFF00"/>
                </a:solidFill>
                <a:latin typeface="Arial"/>
                <a:ea typeface="Arial"/>
                <a:cs typeface="Arial"/>
                <a:sym typeface="Arial"/>
              </a:rPr>
              <a:t>Denosumab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RANKL antibody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No need to adjust dose in CKD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Hypocalcemia and bone pain</a:t>
            </a:r>
            <a:endParaRPr/>
          </a:p>
          <a:p>
            <a:pPr indent="-228600" lvl="0" marL="228600" rtl="0" algn="l">
              <a:lnSpc>
                <a:spcPct val="17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Zoledronic acid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Causes nephrotoxicity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Not recommended in severe renal impairment </a:t>
            </a:r>
            <a:endParaRPr/>
          </a:p>
          <a:p>
            <a:pPr indent="-228600" lvl="0" marL="228600" rtl="0" algn="l">
              <a:lnSpc>
                <a:spcPct val="17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Romosozumab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Anti-human sclerostin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Black box warning :May increase risk of MI, stroke, and cardiovascular death.</a:t>
            </a:r>
            <a:endParaRPr/>
          </a:p>
          <a:p>
            <a:pPr indent="-228600" lvl="0" marL="228600" rtl="0" algn="l">
              <a:lnSpc>
                <a:spcPct val="170000"/>
              </a:lnSpc>
              <a:spcBef>
                <a:spcPts val="1000"/>
              </a:spcBef>
              <a:spcAft>
                <a:spcPts val="0"/>
              </a:spcAft>
              <a:buClr>
                <a:srgbClr val="FFFF00"/>
              </a:buClr>
              <a:buSzPct val="100000"/>
              <a:buChar char="•"/>
            </a:pPr>
            <a:r>
              <a:rPr lang="en-US">
                <a:solidFill>
                  <a:srgbClr val="FFFF00"/>
                </a:solidFill>
                <a:latin typeface="Arial"/>
                <a:ea typeface="Arial"/>
                <a:cs typeface="Arial"/>
                <a:sym typeface="Arial"/>
              </a:rPr>
              <a:t>Teriparatide </a:t>
            </a:r>
            <a:endParaRPr/>
          </a:p>
          <a:p>
            <a:pPr indent="-228600" lvl="1" marL="685800" rtl="0" algn="l">
              <a:lnSpc>
                <a:spcPct val="170000"/>
              </a:lnSpc>
              <a:spcBef>
                <a:spcPts val="500"/>
              </a:spcBef>
              <a:spcAft>
                <a:spcPts val="0"/>
              </a:spcAft>
              <a:buClr>
                <a:srgbClr val="FFFF00"/>
              </a:buClr>
              <a:buSzPct val="100000"/>
              <a:buChar char="•"/>
            </a:pPr>
            <a:r>
              <a:rPr lang="en-US">
                <a:solidFill>
                  <a:srgbClr val="FFFF00"/>
                </a:solidFill>
                <a:latin typeface="Arial"/>
                <a:ea typeface="Arial"/>
                <a:cs typeface="Arial"/>
                <a:sym typeface="Arial"/>
              </a:rPr>
              <a:t>Black box warning : Risk of osteosarcoma </a:t>
            </a:r>
            <a:endParaRPr/>
          </a:p>
        </p:txBody>
      </p:sp>
      <p:sp>
        <p:nvSpPr>
          <p:cNvPr id="1136" name="Google Shape;1136;p71"/>
          <p:cNvSpPr txBox="1"/>
          <p:nvPr>
            <p:ph idx="2" type="body"/>
          </p:nvPr>
        </p:nvSpPr>
        <p:spPr>
          <a:xfrm>
            <a:off x="6172200" y="207034"/>
            <a:ext cx="5181600" cy="5969929"/>
          </a:xfrm>
          <a:prstGeom prst="rect">
            <a:avLst/>
          </a:prstGeom>
          <a:noFill/>
          <a:ln>
            <a:noFill/>
          </a:ln>
        </p:spPr>
        <p:txBody>
          <a:bodyPr anchorCtr="0" anchor="t" bIns="45700" lIns="91425" spcFirstLastPara="1" rIns="91425" wrap="square" tIns="45700">
            <a:normAutofit fontScale="62500" lnSpcReduction="20000"/>
          </a:bodyPr>
          <a:lstStyle/>
          <a:p>
            <a:pPr indent="-228600" lvl="0" marL="228600" rtl="0" algn="l">
              <a:lnSpc>
                <a:spcPct val="170000"/>
              </a:lnSpc>
              <a:spcBef>
                <a:spcPts val="0"/>
              </a:spcBef>
              <a:spcAft>
                <a:spcPts val="0"/>
              </a:spcAft>
              <a:buClr>
                <a:srgbClr val="FFFF00"/>
              </a:buClr>
              <a:buSzPct val="100000"/>
              <a:buChar char="•"/>
            </a:pPr>
            <a:r>
              <a:rPr lang="en-US">
                <a:solidFill>
                  <a:srgbClr val="FFFF00"/>
                </a:solidFill>
                <a:latin typeface="Arial"/>
                <a:ea typeface="Arial"/>
                <a:cs typeface="Arial"/>
                <a:sym typeface="Arial"/>
              </a:rPr>
              <a:t>CKD : Meta analysis of 17 studies with 10214 patients , reduced fracture risk by Teriparatide (-81%), Denosumab (- 60%), Alendronate (-39%) and Raloxifene (-33%) (Front Pharmacol. 2022 Feb 11;13:822178)</a:t>
            </a:r>
            <a:endParaRPr/>
          </a:p>
          <a:p>
            <a:pPr indent="-228600" lvl="0" marL="228600" rtl="0" algn="l">
              <a:lnSpc>
                <a:spcPct val="170000"/>
              </a:lnSpc>
              <a:spcBef>
                <a:spcPts val="1000"/>
              </a:spcBef>
              <a:spcAft>
                <a:spcPts val="0"/>
              </a:spcAft>
              <a:buClr>
                <a:srgbClr val="FFFF00"/>
              </a:buClr>
              <a:buSzPct val="100000"/>
              <a:buChar char="•"/>
            </a:pPr>
            <a:r>
              <a:rPr lang="en-US" sz="2800">
                <a:solidFill>
                  <a:srgbClr val="FFFF00"/>
                </a:solidFill>
                <a:latin typeface="Arial"/>
                <a:ea typeface="Arial"/>
                <a:cs typeface="Arial"/>
                <a:sym typeface="Arial"/>
              </a:rPr>
              <a:t>Hemodialysis patients with osteoporosis </a:t>
            </a:r>
            <a:r>
              <a:rPr lang="en-US" sz="2400">
                <a:solidFill>
                  <a:srgbClr val="FFFF00"/>
                </a:solidFill>
                <a:latin typeface="Arial"/>
                <a:ea typeface="Arial"/>
                <a:cs typeface="Arial"/>
                <a:sym typeface="Arial"/>
              </a:rPr>
              <a:t> </a:t>
            </a:r>
            <a:r>
              <a:rPr lang="en-US" sz="2800">
                <a:solidFill>
                  <a:srgbClr val="FFFF00"/>
                </a:solidFill>
                <a:latin typeface="Arial"/>
                <a:ea typeface="Arial"/>
                <a:cs typeface="Arial"/>
                <a:sym typeface="Arial"/>
              </a:rPr>
              <a:t>BMD was increased at 6 months in denosumab-treated patients compared with patients not treated with denosumab</a:t>
            </a:r>
            <a:endParaRPr>
              <a:solidFill>
                <a:srgbClr val="FFFF00"/>
              </a:solidFill>
              <a:latin typeface="Arial"/>
              <a:ea typeface="Arial"/>
              <a:cs typeface="Arial"/>
              <a:sym typeface="Arial"/>
            </a:endParaRPr>
          </a:p>
          <a:p>
            <a:pPr indent="-117475" lvl="0" marL="228600" rtl="0" algn="l">
              <a:lnSpc>
                <a:spcPct val="90000"/>
              </a:lnSpc>
              <a:spcBef>
                <a:spcPts val="1000"/>
              </a:spcBef>
              <a:spcAft>
                <a:spcPts val="0"/>
              </a:spcAft>
              <a:buClr>
                <a:schemeClr val="dk1"/>
              </a:buClr>
              <a:buSzPct val="100000"/>
              <a:buNone/>
            </a:pPr>
            <a:r>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40" name="Shape 1140"/>
        <p:cNvGrpSpPr/>
        <p:nvPr/>
      </p:nvGrpSpPr>
      <p:grpSpPr>
        <a:xfrm>
          <a:off x="0" y="0"/>
          <a:ext cx="0" cy="0"/>
          <a:chOff x="0" y="0"/>
          <a:chExt cx="0" cy="0"/>
        </a:xfrm>
      </p:grpSpPr>
      <p:sp>
        <p:nvSpPr>
          <p:cNvPr id="1141" name="Google Shape;1141;p72"/>
          <p:cNvSpPr txBox="1"/>
          <p:nvPr>
            <p:ph idx="1" type="body"/>
          </p:nvPr>
        </p:nvSpPr>
        <p:spPr>
          <a:xfrm>
            <a:off x="838200" y="473528"/>
            <a:ext cx="10515600" cy="6106885"/>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150000"/>
              </a:lnSpc>
              <a:spcBef>
                <a:spcPts val="0"/>
              </a:spcBef>
              <a:spcAft>
                <a:spcPts val="0"/>
              </a:spcAft>
              <a:buClr>
                <a:srgbClr val="FFFF00"/>
              </a:buClr>
              <a:buSzPct val="100000"/>
              <a:buChar char="•"/>
            </a:pPr>
            <a:r>
              <a:rPr lang="en-US" sz="2000">
                <a:solidFill>
                  <a:srgbClr val="FFFF00"/>
                </a:solidFill>
                <a:latin typeface="Arial"/>
                <a:ea typeface="Arial"/>
                <a:cs typeface="Arial"/>
                <a:sym typeface="Arial"/>
              </a:rPr>
              <a:t>Denosumab as compared to bisphosphonate , associated with increased BMD and alleviated progression of joint destruction in RA patients</a:t>
            </a:r>
            <a:endParaRPr/>
          </a:p>
          <a:p>
            <a:pPr indent="-228600" lvl="0" marL="228600" rtl="0" algn="l">
              <a:lnSpc>
                <a:spcPct val="15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Hypocalcemia and risk factor </a:t>
            </a:r>
            <a:endParaRPr/>
          </a:p>
          <a:p>
            <a:pPr indent="-228600" lvl="1" marL="685800" rtl="0" algn="l">
              <a:lnSpc>
                <a:spcPct val="150000"/>
              </a:lnSpc>
              <a:spcBef>
                <a:spcPts val="500"/>
              </a:spcBef>
              <a:spcAft>
                <a:spcPts val="0"/>
              </a:spcAft>
              <a:buClr>
                <a:srgbClr val="FFFF00"/>
              </a:buClr>
              <a:buSzPct val="100000"/>
              <a:buChar char="•"/>
            </a:pPr>
            <a:r>
              <a:rPr lang="en-US" sz="2000">
                <a:solidFill>
                  <a:srgbClr val="FFFF00"/>
                </a:solidFill>
                <a:latin typeface="Arial"/>
                <a:ea typeface="Arial"/>
                <a:cs typeface="Arial"/>
                <a:sym typeface="Arial"/>
              </a:rPr>
              <a:t>Stage 3b–5 CKD (OR 2.92; 95% CI 1.38–6.20) </a:t>
            </a:r>
            <a:endParaRPr/>
          </a:p>
          <a:p>
            <a:pPr indent="-228600" lvl="1" marL="685800" rtl="0" algn="l">
              <a:lnSpc>
                <a:spcPct val="150000"/>
              </a:lnSpc>
              <a:spcBef>
                <a:spcPts val="500"/>
              </a:spcBef>
              <a:spcAft>
                <a:spcPts val="0"/>
              </a:spcAft>
              <a:buClr>
                <a:srgbClr val="FFFF00"/>
              </a:buClr>
              <a:buSzPct val="100000"/>
              <a:buChar char="•"/>
            </a:pPr>
            <a:r>
              <a:rPr lang="en-US" sz="2000">
                <a:solidFill>
                  <a:srgbClr val="FFFF00"/>
                </a:solidFill>
                <a:latin typeface="Arial"/>
                <a:ea typeface="Arial"/>
                <a:cs typeface="Arial"/>
                <a:sym typeface="Arial"/>
              </a:rPr>
              <a:t>Stage 4–5 CKD, low 25-OHD, lack of calcium and calcitriol supplementation, use of non-calcium-based phosphate binders, loop diuretics, previous parathyroidectomy, and acute medical illness</a:t>
            </a:r>
            <a:endParaRPr/>
          </a:p>
          <a:p>
            <a:pPr indent="-228600" lvl="1" marL="685800" rtl="0" algn="l">
              <a:lnSpc>
                <a:spcPct val="150000"/>
              </a:lnSpc>
              <a:spcBef>
                <a:spcPts val="500"/>
              </a:spcBef>
              <a:spcAft>
                <a:spcPts val="0"/>
              </a:spcAft>
              <a:buClr>
                <a:srgbClr val="FFFF00"/>
              </a:buClr>
              <a:buSzPct val="100000"/>
              <a:buChar char="•"/>
            </a:pPr>
            <a:r>
              <a:rPr lang="en-US" sz="2000">
                <a:solidFill>
                  <a:srgbClr val="FFFF00"/>
                </a:solidFill>
                <a:latin typeface="Arial"/>
                <a:ea typeface="Arial"/>
                <a:cs typeface="Arial"/>
                <a:sym typeface="Arial"/>
              </a:rPr>
              <a:t>A lower baseline ALP and PTH</a:t>
            </a:r>
            <a:endParaRPr/>
          </a:p>
          <a:p>
            <a:pPr indent="-228600" lvl="1" marL="685800" rtl="0" algn="l">
              <a:lnSpc>
                <a:spcPct val="150000"/>
              </a:lnSpc>
              <a:spcBef>
                <a:spcPts val="500"/>
              </a:spcBef>
              <a:spcAft>
                <a:spcPts val="0"/>
              </a:spcAft>
              <a:buClr>
                <a:srgbClr val="FFFF00"/>
              </a:buClr>
              <a:buSzPct val="100000"/>
              <a:buChar char="•"/>
            </a:pPr>
            <a:r>
              <a:rPr lang="en-US" sz="2000">
                <a:solidFill>
                  <a:srgbClr val="FFFF00"/>
                </a:solidFill>
                <a:latin typeface="Arial"/>
                <a:ea typeface="Arial"/>
                <a:cs typeface="Arial"/>
                <a:sym typeface="Arial"/>
              </a:rPr>
              <a:t>Severe hyperparathyroidism</a:t>
            </a:r>
            <a:endParaRPr/>
          </a:p>
          <a:p>
            <a:pPr indent="-228600" lvl="0" marL="228600" rtl="0" algn="l">
              <a:lnSpc>
                <a:spcPct val="15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Calcium and vitamin D prophylaxis</a:t>
            </a:r>
            <a:endParaRPr/>
          </a:p>
          <a:p>
            <a:pPr indent="-228600" lvl="0" marL="228600" rtl="0" algn="l">
              <a:lnSpc>
                <a:spcPct val="15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Monitor hypocalcemia post denosumab dose for at least 25-30 days </a:t>
            </a:r>
            <a:endParaRPr/>
          </a:p>
          <a:p>
            <a:pPr indent="-228600" lvl="0" marL="228600" rtl="0" algn="l">
              <a:lnSpc>
                <a:spcPct val="150000"/>
              </a:lnSpc>
              <a:spcBef>
                <a:spcPts val="1000"/>
              </a:spcBef>
              <a:spcAft>
                <a:spcPts val="0"/>
              </a:spcAft>
              <a:buClr>
                <a:srgbClr val="FFFF00"/>
              </a:buClr>
              <a:buSzPct val="100000"/>
              <a:buChar char="•"/>
            </a:pPr>
            <a:r>
              <a:rPr lang="en-US" sz="2000">
                <a:solidFill>
                  <a:srgbClr val="FFFF00"/>
                </a:solidFill>
                <a:latin typeface="Arial"/>
                <a:ea typeface="Arial"/>
                <a:cs typeface="Arial"/>
                <a:sym typeface="Arial"/>
              </a:rPr>
              <a:t>Withdrawal of denosumab therapy may be associated with an increased risk of vertebral fracture</a:t>
            </a:r>
            <a:endParaRPr/>
          </a:p>
          <a:p>
            <a:pPr indent="-111125" lvl="1" marL="685800" rtl="0" algn="l">
              <a:lnSpc>
                <a:spcPct val="150000"/>
              </a:lnSpc>
              <a:spcBef>
                <a:spcPts val="500"/>
              </a:spcBef>
              <a:spcAft>
                <a:spcPts val="0"/>
              </a:spcAft>
              <a:buClr>
                <a:schemeClr val="dk1"/>
              </a:buClr>
              <a:buSzPct val="100000"/>
              <a:buNone/>
            </a:pPr>
            <a:r>
              <a:t/>
            </a:r>
            <a:endParaRPr sz="2000">
              <a:solidFill>
                <a:srgbClr val="FFFF00"/>
              </a:solidFill>
              <a:latin typeface="Arial"/>
              <a:ea typeface="Arial"/>
              <a:cs typeface="Arial"/>
              <a:sym typeface="Arial"/>
            </a:endParaRPr>
          </a:p>
          <a:p>
            <a:pPr indent="-111125" lvl="0" marL="228600" rtl="0" algn="l">
              <a:lnSpc>
                <a:spcPct val="150000"/>
              </a:lnSpc>
              <a:spcBef>
                <a:spcPts val="1000"/>
              </a:spcBef>
              <a:spcAft>
                <a:spcPts val="0"/>
              </a:spcAft>
              <a:buClr>
                <a:schemeClr val="dk1"/>
              </a:buClr>
              <a:buSzPct val="100000"/>
              <a:buNone/>
            </a:pPr>
            <a:r>
              <a:t/>
            </a:r>
            <a:endParaRPr sz="2000">
              <a:solidFill>
                <a:srgbClr val="FFFF00"/>
              </a:solidFill>
              <a:latin typeface="Arial"/>
              <a:ea typeface="Arial"/>
              <a:cs typeface="Arial"/>
              <a:sym typeface="Arial"/>
            </a:endParaRPr>
          </a:p>
          <a:p>
            <a:pPr indent="-111125" lvl="0" marL="228600" rtl="0" algn="l">
              <a:lnSpc>
                <a:spcPct val="150000"/>
              </a:lnSpc>
              <a:spcBef>
                <a:spcPts val="1000"/>
              </a:spcBef>
              <a:spcAft>
                <a:spcPts val="0"/>
              </a:spcAft>
              <a:buClr>
                <a:schemeClr val="dk1"/>
              </a:buClr>
              <a:buSzPct val="100000"/>
              <a:buNone/>
            </a:pPr>
            <a:r>
              <a:t/>
            </a:r>
            <a:endParaRPr sz="2000">
              <a:solidFill>
                <a:srgbClr val="FFFF00"/>
              </a:solidFill>
              <a:latin typeface="Arial"/>
              <a:ea typeface="Arial"/>
              <a:cs typeface="Arial"/>
              <a:sym typeface="Arial"/>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45" name="Shape 1145"/>
        <p:cNvGrpSpPr/>
        <p:nvPr/>
      </p:nvGrpSpPr>
      <p:grpSpPr>
        <a:xfrm>
          <a:off x="0" y="0"/>
          <a:ext cx="0" cy="0"/>
          <a:chOff x="0" y="0"/>
          <a:chExt cx="0" cy="0"/>
        </a:xfrm>
      </p:grpSpPr>
      <p:sp>
        <p:nvSpPr>
          <p:cNvPr id="1146" name="Google Shape;1146;p7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00"/>
              </a:buClr>
              <a:buSzPts val="6000"/>
              <a:buFont typeface="Arial"/>
              <a:buNone/>
            </a:pPr>
            <a:r>
              <a:rPr lang="en-US">
                <a:solidFill>
                  <a:srgbClr val="FFFF00"/>
                </a:solidFill>
                <a:latin typeface="Arial"/>
                <a:ea typeface="Arial"/>
                <a:cs typeface="Arial"/>
                <a:sym typeface="Arial"/>
              </a:rPr>
              <a:t>Antiresorptive Therapy </a:t>
            </a:r>
            <a:endParaRPr/>
          </a:p>
        </p:txBody>
      </p:sp>
      <p:sp>
        <p:nvSpPr>
          <p:cNvPr id="1147" name="Google Shape;1147;p7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FF00"/>
              </a:buClr>
              <a:buSzPts val="2400"/>
              <a:buNone/>
            </a:pPr>
            <a:r>
              <a:rPr lang="en-US">
                <a:solidFill>
                  <a:srgbClr val="FFFF00"/>
                </a:solidFill>
                <a:latin typeface="Arial"/>
                <a:ea typeface="Arial"/>
                <a:cs typeface="Arial"/>
                <a:sym typeface="Arial"/>
              </a:rPr>
              <a:t>Algorithm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74"/>
          <p:cNvSpPr/>
          <p:nvPr/>
        </p:nvSpPr>
        <p:spPr>
          <a:xfrm>
            <a:off x="4856829" y="0"/>
            <a:ext cx="1719619" cy="464949"/>
          </a:xfrm>
          <a:prstGeom prst="roundRect">
            <a:avLst>
              <a:gd fmla="val 16667" name="adj"/>
            </a:avLst>
          </a:prstGeom>
          <a:solidFill>
            <a:srgbClr val="7030A0"/>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000"/>
              <a:buFont typeface="Arial"/>
              <a:buNone/>
            </a:pPr>
            <a:r>
              <a:rPr b="0" i="0" lang="en-US" sz="1000" u="none" cap="none" strike="noStrike">
                <a:solidFill>
                  <a:schemeClr val="lt1"/>
                </a:solidFill>
                <a:latin typeface="Arial"/>
                <a:ea typeface="Arial"/>
                <a:cs typeface="Arial"/>
                <a:sym typeface="Arial"/>
              </a:rPr>
              <a:t>CKD </a:t>
            </a:r>
            <a:endParaRPr/>
          </a:p>
        </p:txBody>
      </p:sp>
      <p:sp>
        <p:nvSpPr>
          <p:cNvPr id="1153" name="Google Shape;1153;p74"/>
          <p:cNvSpPr/>
          <p:nvPr/>
        </p:nvSpPr>
        <p:spPr>
          <a:xfrm>
            <a:off x="914183" y="916487"/>
            <a:ext cx="1719619" cy="479213"/>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CKD stage 1–3 disease  </a:t>
            </a:r>
            <a:endParaRPr/>
          </a:p>
        </p:txBody>
      </p:sp>
      <p:sp>
        <p:nvSpPr>
          <p:cNvPr id="1154" name="Google Shape;1154;p74"/>
          <p:cNvSpPr/>
          <p:nvPr/>
        </p:nvSpPr>
        <p:spPr>
          <a:xfrm>
            <a:off x="4856828" y="893855"/>
            <a:ext cx="1719619" cy="479214"/>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CKD stage 4-5 disease </a:t>
            </a:r>
            <a:endParaRPr/>
          </a:p>
        </p:txBody>
      </p:sp>
      <p:sp>
        <p:nvSpPr>
          <p:cNvPr id="1155" name="Google Shape;1155;p74"/>
          <p:cNvSpPr/>
          <p:nvPr/>
        </p:nvSpPr>
        <p:spPr>
          <a:xfrm>
            <a:off x="9118863" y="893855"/>
            <a:ext cx="1897053" cy="479213"/>
          </a:xfrm>
          <a:prstGeom prst="roundRect">
            <a:avLst>
              <a:gd fmla="val 16667" name="adj"/>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Kidney transplant bone disease </a:t>
            </a:r>
            <a:endParaRPr/>
          </a:p>
        </p:txBody>
      </p:sp>
      <p:sp>
        <p:nvSpPr>
          <p:cNvPr id="1156" name="Google Shape;1156;p74"/>
          <p:cNvSpPr/>
          <p:nvPr/>
        </p:nvSpPr>
        <p:spPr>
          <a:xfrm>
            <a:off x="0" y="1602271"/>
            <a:ext cx="1719619"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CKD G1–G2 with osteoporosis and/or high risk of fracture*</a:t>
            </a:r>
            <a:endParaRPr/>
          </a:p>
        </p:txBody>
      </p:sp>
      <p:sp>
        <p:nvSpPr>
          <p:cNvPr id="1157" name="Google Shape;1157;p74"/>
          <p:cNvSpPr/>
          <p:nvPr/>
        </p:nvSpPr>
        <p:spPr>
          <a:xfrm>
            <a:off x="2052329" y="1597495"/>
            <a:ext cx="1719619"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CKD G3a–G3b with PTH in the normal range and osteoporosis and/or high risk of fracture*</a:t>
            </a:r>
            <a:endParaRPr/>
          </a:p>
        </p:txBody>
      </p:sp>
      <p:sp>
        <p:nvSpPr>
          <p:cNvPr id="1158" name="Google Shape;1158;p74"/>
          <p:cNvSpPr/>
          <p:nvPr/>
        </p:nvSpPr>
        <p:spPr>
          <a:xfrm>
            <a:off x="1" y="2463691"/>
            <a:ext cx="3771948"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As defined by the World Health Organization (WHO), osteoporosis is present when BMD is 2.5 SD or more below the average value (a T-score of &lt;−2.5 SD).</a:t>
            </a:r>
            <a:endParaRPr/>
          </a:p>
        </p:txBody>
      </p:sp>
      <p:graphicFrame>
        <p:nvGraphicFramePr>
          <p:cNvPr id="1159" name="Google Shape;1159;p74"/>
          <p:cNvGraphicFramePr/>
          <p:nvPr/>
        </p:nvGraphicFramePr>
        <p:xfrm>
          <a:off x="6232745" y="5410442"/>
          <a:ext cx="3000000" cy="3000000"/>
        </p:xfrm>
        <a:graphic>
          <a:graphicData uri="http://schemas.openxmlformats.org/drawingml/2006/table">
            <a:tbl>
              <a:tblPr bandRow="1" firstRow="1">
                <a:noFill/>
                <a:tableStyleId>{39A2FDD2-EF8A-4CAF-AA39-2E294FD4B59C}</a:tableStyleId>
              </a:tblPr>
              <a:tblGrid>
                <a:gridCol w="1088775"/>
                <a:gridCol w="1033100"/>
                <a:gridCol w="3650350"/>
              </a:tblGrid>
              <a:tr h="230000">
                <a:tc gridSpan="3">
                  <a:txBody>
                    <a:bodyPr/>
                    <a:lstStyle/>
                    <a:p>
                      <a:pPr indent="0" lvl="0" marL="0" marR="0" rtl="0" algn="ctr">
                        <a:spcBef>
                          <a:spcPts val="0"/>
                        </a:spcBef>
                        <a:spcAft>
                          <a:spcPts val="0"/>
                        </a:spcAft>
                        <a:buNone/>
                      </a:pPr>
                      <a:r>
                        <a:rPr b="1" lang="en-US" sz="700" u="none" cap="none" strike="noStrike">
                          <a:solidFill>
                            <a:schemeClr val="dk1"/>
                          </a:solidFill>
                          <a:latin typeface="Arial"/>
                          <a:ea typeface="Arial"/>
                          <a:cs typeface="Arial"/>
                          <a:sym typeface="Arial"/>
                        </a:rPr>
                        <a:t>*Risk factors by 2020 AACE </a:t>
                      </a:r>
                      <a:endParaRPr/>
                    </a:p>
                  </a:txBody>
                  <a:tcPr marT="45725" marB="45725" marR="91450" marL="91450"/>
                </a:tc>
                <a:tc hMerge="1"/>
                <a:tc hMerge="1"/>
              </a:tr>
              <a:tr h="346725">
                <a:tc>
                  <a:txBody>
                    <a:bodyPr/>
                    <a:lstStyle/>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Prior fracture without major trauma (other than fingers, toes, skull) after age 50 years</a:t>
                      </a:r>
                      <a:endParaRPr/>
                    </a:p>
                  </a:txBody>
                  <a:tcPr marT="45725" marB="45725" marR="91450" marL="91450"/>
                </a:tc>
                <a:tc>
                  <a:txBody>
                    <a:bodyPr/>
                    <a:lstStyle/>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Clinical risk factors for osteoporosis</a:t>
                      </a:r>
                      <a:endParaRPr/>
                    </a:p>
                    <a:p>
                      <a:pPr indent="0" lvl="0" marL="0" marR="0" rtl="0" algn="ctr">
                        <a:spcBef>
                          <a:spcPts val="0"/>
                        </a:spcBef>
                        <a:spcAft>
                          <a:spcPts val="0"/>
                        </a:spcAft>
                        <a:buClr>
                          <a:schemeClr val="dk1"/>
                        </a:buClr>
                        <a:buSzPts val="700"/>
                        <a:buFont typeface="Arial"/>
                        <a:buNone/>
                      </a:pPr>
                      <a:r>
                        <a:t/>
                      </a:r>
                      <a:endParaRPr sz="700" u="none" cap="none" strike="noStrike">
                        <a:solidFill>
                          <a:schemeClr val="dk1"/>
                        </a:solidFill>
                        <a:latin typeface="Arial"/>
                        <a:ea typeface="Arial"/>
                        <a:cs typeface="Arial"/>
                        <a:sym typeface="Arial"/>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Age ≥65 years</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Low body weight </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Smoking</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Early menopause</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Excessive alcohol intake</a:t>
                      </a:r>
                      <a:endParaRPr/>
                    </a:p>
                    <a:p>
                      <a:pPr indent="0" lvl="0" marL="0" marR="0" rtl="0" algn="ctr">
                        <a:spcBef>
                          <a:spcPts val="0"/>
                        </a:spcBef>
                        <a:spcAft>
                          <a:spcPts val="0"/>
                        </a:spcAft>
                        <a:buClr>
                          <a:schemeClr val="dk1"/>
                        </a:buClr>
                        <a:buSzPts val="700"/>
                        <a:buFont typeface="Arial"/>
                        <a:buNone/>
                      </a:pPr>
                      <a:r>
                        <a:t/>
                      </a:r>
                      <a:endParaRPr sz="700" u="none" cap="none" strike="noStrike">
                        <a:solidFill>
                          <a:schemeClr val="dk1"/>
                        </a:solidFill>
                        <a:latin typeface="Arial"/>
                        <a:ea typeface="Arial"/>
                        <a:cs typeface="Arial"/>
                        <a:sym typeface="Arial"/>
                      </a:endParaRPr>
                    </a:p>
                  </a:txBody>
                  <a:tcPr marT="45725" marB="45725" marR="91450" marL="91450"/>
                </a:tc>
                <a:tc>
                  <a:txBody>
                    <a:bodyPr/>
                    <a:lstStyle/>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Prior spine fractures</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Glucocorticoid therapy equivalent to ≥5 mg of prednisone per day for 3months or more</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Secondary osteoporosis</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Height loss of kyphosis</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Risk factors for falling</a:t>
                      </a:r>
                      <a:endParaRPr/>
                    </a:p>
                    <a:p>
                      <a:pPr indent="0" lvl="0" marL="0" marR="0" rtl="0" algn="ctr">
                        <a:spcBef>
                          <a:spcPts val="0"/>
                        </a:spcBef>
                        <a:spcAft>
                          <a:spcPts val="0"/>
                        </a:spcAft>
                        <a:buClr>
                          <a:schemeClr val="dk1"/>
                        </a:buClr>
                        <a:buSzPts val="700"/>
                        <a:buFont typeface="Arial"/>
                        <a:buNone/>
                      </a:pPr>
                      <a:r>
                        <a:rPr lang="en-US" sz="700" u="none" cap="none" strike="noStrike">
                          <a:solidFill>
                            <a:schemeClr val="dk1"/>
                          </a:solidFill>
                          <a:latin typeface="Arial"/>
                          <a:ea typeface="Arial"/>
                          <a:cs typeface="Arial"/>
                          <a:sym typeface="Arial"/>
                        </a:rPr>
                        <a:t>With radiographic osteopenia</a:t>
                      </a:r>
                      <a:endParaRPr/>
                    </a:p>
                  </a:txBody>
                  <a:tcPr marT="45725" marB="45725" marR="91450" marL="91450"/>
                </a:tc>
              </a:tr>
            </a:tbl>
          </a:graphicData>
        </a:graphic>
      </p:graphicFrame>
      <p:sp>
        <p:nvSpPr>
          <p:cNvPr id="1160" name="Google Shape;1160;p74"/>
          <p:cNvSpPr/>
          <p:nvPr/>
        </p:nvSpPr>
        <p:spPr>
          <a:xfrm>
            <a:off x="1007080" y="4084836"/>
            <a:ext cx="1757789" cy="398579"/>
          </a:xfrm>
          <a:prstGeom prst="roundRect">
            <a:avLst>
              <a:gd fmla="val 16667" name="adj"/>
            </a:avLst>
          </a:prstGeom>
          <a:solidFill>
            <a:schemeClr val="lt1"/>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4472C4"/>
              </a:buClr>
              <a:buSzPts val="1050"/>
              <a:buFont typeface="Arial"/>
              <a:buNone/>
            </a:pPr>
            <a:r>
              <a:rPr b="0" i="0" lang="en-US" sz="1050" u="none" cap="none" strike="noStrike">
                <a:solidFill>
                  <a:srgbClr val="4472C4"/>
                </a:solidFill>
                <a:latin typeface="Arial"/>
                <a:ea typeface="Arial"/>
                <a:cs typeface="Arial"/>
                <a:sym typeface="Arial"/>
              </a:rPr>
              <a:t>Normal </a:t>
            </a:r>
            <a:endParaRPr/>
          </a:p>
        </p:txBody>
      </p:sp>
      <p:sp>
        <p:nvSpPr>
          <p:cNvPr id="1161" name="Google Shape;1161;p74"/>
          <p:cNvSpPr/>
          <p:nvPr/>
        </p:nvSpPr>
        <p:spPr>
          <a:xfrm>
            <a:off x="8633" y="3429000"/>
            <a:ext cx="3771948" cy="479213"/>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Baseline serum calcium, phosphate, PTH, alkaline phosphatase (ALP), and 25 hydroxyvitamin D (25-OHD)</a:t>
            </a:r>
            <a:endParaRPr/>
          </a:p>
        </p:txBody>
      </p:sp>
      <p:sp>
        <p:nvSpPr>
          <p:cNvPr id="1162" name="Google Shape;1162;p74"/>
          <p:cNvSpPr/>
          <p:nvPr/>
        </p:nvSpPr>
        <p:spPr>
          <a:xfrm>
            <a:off x="14897" y="4734264"/>
            <a:ext cx="11329862" cy="584337"/>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Antiresorptive medications as per usual osteoporosis guidelines</a:t>
            </a:r>
            <a:endParaRPr/>
          </a:p>
        </p:txBody>
      </p:sp>
      <p:sp>
        <p:nvSpPr>
          <p:cNvPr id="1163" name="Google Shape;1163;p74"/>
          <p:cNvSpPr/>
          <p:nvPr/>
        </p:nvSpPr>
        <p:spPr>
          <a:xfrm>
            <a:off x="1756349" y="1395700"/>
            <a:ext cx="259252" cy="310460"/>
          </a:xfrm>
          <a:prstGeom prst="downArrow">
            <a:avLst>
              <a:gd fmla="val 50000" name="adj1"/>
              <a:gd fmla="val 50000" name="adj2"/>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4" name="Google Shape;1164;p74"/>
          <p:cNvSpPr/>
          <p:nvPr/>
        </p:nvSpPr>
        <p:spPr>
          <a:xfrm>
            <a:off x="1726172" y="2165399"/>
            <a:ext cx="259252" cy="310460"/>
          </a:xfrm>
          <a:prstGeom prst="downArrow">
            <a:avLst>
              <a:gd fmla="val 50000" name="adj1"/>
              <a:gd fmla="val 50000" name="adj2"/>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5" name="Google Shape;1165;p74"/>
          <p:cNvSpPr/>
          <p:nvPr/>
        </p:nvSpPr>
        <p:spPr>
          <a:xfrm>
            <a:off x="1719619" y="3076723"/>
            <a:ext cx="259252" cy="310460"/>
          </a:xfrm>
          <a:prstGeom prst="downArrow">
            <a:avLst>
              <a:gd fmla="val 50000" name="adj1"/>
              <a:gd fmla="val 50000" name="adj2"/>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6" name="Google Shape;1166;p74"/>
          <p:cNvSpPr/>
          <p:nvPr/>
        </p:nvSpPr>
        <p:spPr>
          <a:xfrm>
            <a:off x="1719619" y="3848602"/>
            <a:ext cx="259252" cy="310460"/>
          </a:xfrm>
          <a:prstGeom prst="downArrow">
            <a:avLst>
              <a:gd fmla="val 50000" name="adj1"/>
              <a:gd fmla="val 50000" name="adj2"/>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7" name="Google Shape;1167;p74"/>
          <p:cNvSpPr/>
          <p:nvPr/>
        </p:nvSpPr>
        <p:spPr>
          <a:xfrm>
            <a:off x="1719619" y="4468587"/>
            <a:ext cx="259252" cy="310460"/>
          </a:xfrm>
          <a:prstGeom prst="downArrow">
            <a:avLst>
              <a:gd fmla="val 50000" name="adj1"/>
              <a:gd fmla="val 50000" name="adj2"/>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8" name="Google Shape;1168;p74"/>
          <p:cNvSpPr/>
          <p:nvPr/>
        </p:nvSpPr>
        <p:spPr>
          <a:xfrm>
            <a:off x="7842243" y="2409964"/>
            <a:ext cx="2025706" cy="1019736"/>
          </a:xfrm>
          <a:prstGeom prst="roundRect">
            <a:avLst>
              <a:gd fmla="val 16667" name="adj"/>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eGFR &gt; 30 ml/min/ 1.73 m2 and low BMD, treatment with vitamin D, calcitriol/alfacalcidol, and/or antiresorptive agents be considered</a:t>
            </a:r>
            <a:endParaRPr/>
          </a:p>
        </p:txBody>
      </p:sp>
      <p:sp>
        <p:nvSpPr>
          <p:cNvPr id="1169" name="Google Shape;1169;p74"/>
          <p:cNvSpPr/>
          <p:nvPr/>
        </p:nvSpPr>
        <p:spPr>
          <a:xfrm>
            <a:off x="10303387" y="2386002"/>
            <a:ext cx="1425057" cy="1019036"/>
          </a:xfrm>
          <a:prstGeom prst="roundRect">
            <a:avLst>
              <a:gd fmla="val 16667" name="adj"/>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Insufficient data to guide on treatment after 12 months </a:t>
            </a:r>
            <a:endParaRPr/>
          </a:p>
        </p:txBody>
      </p:sp>
      <p:sp>
        <p:nvSpPr>
          <p:cNvPr id="1170" name="Google Shape;1170;p74"/>
          <p:cNvSpPr/>
          <p:nvPr/>
        </p:nvSpPr>
        <p:spPr>
          <a:xfrm>
            <a:off x="8685027" y="1618434"/>
            <a:ext cx="1146412" cy="654848"/>
          </a:xfrm>
          <a:prstGeom prst="roundRect">
            <a:avLst>
              <a:gd fmla="val 16667" name="adj"/>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First 12 months</a:t>
            </a:r>
            <a:endParaRPr b="0" i="0" sz="1000" u="none" cap="none" strike="noStrike">
              <a:solidFill>
                <a:srgbClr val="000000"/>
              </a:solidFill>
              <a:latin typeface="Calibri"/>
              <a:ea typeface="Calibri"/>
              <a:cs typeface="Calibri"/>
              <a:sym typeface="Calibri"/>
            </a:endParaRPr>
          </a:p>
        </p:txBody>
      </p:sp>
      <p:sp>
        <p:nvSpPr>
          <p:cNvPr id="1171" name="Google Shape;1171;p74"/>
          <p:cNvSpPr/>
          <p:nvPr/>
        </p:nvSpPr>
        <p:spPr>
          <a:xfrm>
            <a:off x="10303339" y="1576994"/>
            <a:ext cx="1146412" cy="638793"/>
          </a:xfrm>
          <a:prstGeom prst="roundRect">
            <a:avLst>
              <a:gd fmla="val 16667" name="adj"/>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After12 months</a:t>
            </a:r>
            <a:endParaRPr b="0" i="0" sz="1000" u="none" cap="none" strike="noStrike">
              <a:solidFill>
                <a:srgbClr val="000000"/>
              </a:solidFill>
              <a:latin typeface="Calibri"/>
              <a:ea typeface="Calibri"/>
              <a:cs typeface="Calibri"/>
              <a:sym typeface="Calibri"/>
            </a:endParaRPr>
          </a:p>
        </p:txBody>
      </p:sp>
      <p:sp>
        <p:nvSpPr>
          <p:cNvPr id="1172" name="Google Shape;1172;p74"/>
          <p:cNvSpPr/>
          <p:nvPr/>
        </p:nvSpPr>
        <p:spPr>
          <a:xfrm>
            <a:off x="9937763" y="1442265"/>
            <a:ext cx="259252" cy="310460"/>
          </a:xfrm>
          <a:prstGeom prst="downArrow">
            <a:avLst>
              <a:gd fmla="val 50000" name="adj1"/>
              <a:gd fmla="val 50000" name="adj2"/>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73" name="Google Shape;1173;p74"/>
          <p:cNvSpPr/>
          <p:nvPr/>
        </p:nvSpPr>
        <p:spPr>
          <a:xfrm>
            <a:off x="9956042" y="2386002"/>
            <a:ext cx="259252" cy="310460"/>
          </a:xfrm>
          <a:prstGeom prst="downArrow">
            <a:avLst>
              <a:gd fmla="val 50000" name="adj1"/>
              <a:gd fmla="val 50000" name="adj2"/>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74" name="Google Shape;1174;p74"/>
          <p:cNvSpPr/>
          <p:nvPr/>
        </p:nvSpPr>
        <p:spPr>
          <a:xfrm>
            <a:off x="9937763" y="3480067"/>
            <a:ext cx="259252" cy="310460"/>
          </a:xfrm>
          <a:prstGeom prst="downArrow">
            <a:avLst>
              <a:gd fmla="val 50000" name="adj1"/>
              <a:gd fmla="val 50000" name="adj2"/>
            </a:avLst>
          </a:prstGeom>
          <a:solidFill>
            <a:srgbClr val="BBD6EE"/>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75" name="Google Shape;1175;p74"/>
          <p:cNvSpPr/>
          <p:nvPr/>
        </p:nvSpPr>
        <p:spPr>
          <a:xfrm>
            <a:off x="14897" y="5563423"/>
            <a:ext cx="2753688"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Lifestyle modification • Nutrition • Vitamin D • Weight-bearing physical activity • Fall prevention • Cessation of smoking</a:t>
            </a:r>
            <a:endParaRPr/>
          </a:p>
        </p:txBody>
      </p:sp>
      <p:sp>
        <p:nvSpPr>
          <p:cNvPr id="1176" name="Google Shape;1176;p74"/>
          <p:cNvSpPr/>
          <p:nvPr/>
        </p:nvSpPr>
        <p:spPr>
          <a:xfrm>
            <a:off x="3036758" y="5563422"/>
            <a:ext cx="2753688"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Follow-up • Assess for compliance and side effects • BTMs to verify compliance • Beware of discontinuing denosumab</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75"/>
          <p:cNvSpPr/>
          <p:nvPr/>
        </p:nvSpPr>
        <p:spPr>
          <a:xfrm>
            <a:off x="4856829" y="0"/>
            <a:ext cx="1719619" cy="464949"/>
          </a:xfrm>
          <a:prstGeom prst="roundRect">
            <a:avLst>
              <a:gd fmla="val 16667" name="adj"/>
            </a:avLst>
          </a:prstGeom>
          <a:solidFill>
            <a:srgbClr val="7030A0"/>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000"/>
              <a:buFont typeface="Arial"/>
              <a:buNone/>
            </a:pPr>
            <a:r>
              <a:rPr b="0" i="0" lang="en-US" sz="1000" u="none" cap="none" strike="noStrike">
                <a:solidFill>
                  <a:schemeClr val="lt1"/>
                </a:solidFill>
                <a:latin typeface="Arial"/>
                <a:ea typeface="Arial"/>
                <a:cs typeface="Arial"/>
                <a:sym typeface="Arial"/>
              </a:rPr>
              <a:t>CKD </a:t>
            </a:r>
            <a:endParaRPr/>
          </a:p>
        </p:txBody>
      </p:sp>
      <p:sp>
        <p:nvSpPr>
          <p:cNvPr id="1182" name="Google Shape;1182;p75"/>
          <p:cNvSpPr/>
          <p:nvPr/>
        </p:nvSpPr>
        <p:spPr>
          <a:xfrm>
            <a:off x="4856829" y="585850"/>
            <a:ext cx="1719619" cy="479214"/>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CKD stage 4-5 disease </a:t>
            </a:r>
            <a:endParaRPr/>
          </a:p>
        </p:txBody>
      </p:sp>
      <p:sp>
        <p:nvSpPr>
          <p:cNvPr id="1183" name="Google Shape;1183;p75"/>
          <p:cNvSpPr/>
          <p:nvPr/>
        </p:nvSpPr>
        <p:spPr>
          <a:xfrm>
            <a:off x="70207" y="5828587"/>
            <a:ext cx="11949193" cy="584337"/>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Antiresorptive medications as per usual osteoporosis guidelines</a:t>
            </a:r>
            <a:endParaRPr/>
          </a:p>
        </p:txBody>
      </p:sp>
      <p:sp>
        <p:nvSpPr>
          <p:cNvPr id="1184" name="Google Shape;1184;p75"/>
          <p:cNvSpPr/>
          <p:nvPr/>
        </p:nvSpPr>
        <p:spPr>
          <a:xfrm>
            <a:off x="3668558" y="2584605"/>
            <a:ext cx="4194403" cy="639502"/>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KDIGO suggests, that if baseline  serum calcium, phosphate, PTH, and 25-OHD are abnormal,  the following might be considered</a:t>
            </a:r>
            <a:endParaRPr/>
          </a:p>
        </p:txBody>
      </p:sp>
      <p:sp>
        <p:nvSpPr>
          <p:cNvPr id="1185" name="Google Shape;1185;p75"/>
          <p:cNvSpPr/>
          <p:nvPr/>
        </p:nvSpPr>
        <p:spPr>
          <a:xfrm>
            <a:off x="350033" y="3978051"/>
            <a:ext cx="3858992" cy="83892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Hyperphosphatemia </a:t>
            </a:r>
            <a:endParaRPr/>
          </a:p>
          <a:p>
            <a:pPr indent="-171450" lvl="0" marL="171450" marR="0" rtl="0" algn="ctr">
              <a:lnSpc>
                <a:spcPct val="100000"/>
              </a:lnSpc>
              <a:spcBef>
                <a:spcPts val="0"/>
              </a:spcBef>
              <a:spcAft>
                <a:spcPts val="0"/>
              </a:spcAft>
              <a:buClr>
                <a:srgbClr val="000000"/>
              </a:buClr>
              <a:buSzPts val="1000"/>
              <a:buFont typeface="Arial"/>
              <a:buChar char="•"/>
            </a:pPr>
            <a:r>
              <a:rPr b="0" i="0" lang="en-US" sz="1000" u="none" cap="none" strike="noStrike">
                <a:solidFill>
                  <a:srgbClr val="000000"/>
                </a:solidFill>
                <a:latin typeface="Arial"/>
                <a:ea typeface="Arial"/>
                <a:cs typeface="Arial"/>
                <a:sym typeface="Arial"/>
              </a:rPr>
              <a:t>Reduce dietary phosphate</a:t>
            </a:r>
            <a:endParaRPr/>
          </a:p>
          <a:p>
            <a:pPr indent="-171450" lvl="0" marL="171450" marR="0" rtl="0" algn="ctr">
              <a:lnSpc>
                <a:spcPct val="100000"/>
              </a:lnSpc>
              <a:spcBef>
                <a:spcPts val="0"/>
              </a:spcBef>
              <a:spcAft>
                <a:spcPts val="0"/>
              </a:spcAft>
              <a:buClr>
                <a:srgbClr val="000000"/>
              </a:buClr>
              <a:buSzPts val="1000"/>
              <a:buFont typeface="Arial"/>
              <a:buChar char="•"/>
            </a:pPr>
            <a:r>
              <a:rPr b="0" i="0" lang="en-US" sz="1000" u="none" cap="none" strike="noStrike">
                <a:solidFill>
                  <a:srgbClr val="000000"/>
                </a:solidFill>
                <a:latin typeface="Arial"/>
                <a:ea typeface="Arial"/>
                <a:cs typeface="Arial"/>
                <a:sym typeface="Arial"/>
              </a:rPr>
              <a:t>If resistant, phosphate binders can be considered</a:t>
            </a:r>
            <a:endParaRPr/>
          </a:p>
          <a:p>
            <a:pPr indent="-171450" lvl="0" marL="171450" marR="0" rtl="0" algn="ctr">
              <a:lnSpc>
                <a:spcPct val="100000"/>
              </a:lnSpc>
              <a:spcBef>
                <a:spcPts val="0"/>
              </a:spcBef>
              <a:spcAft>
                <a:spcPts val="0"/>
              </a:spcAft>
              <a:buClr>
                <a:srgbClr val="000000"/>
              </a:buClr>
              <a:buSzPts val="1000"/>
              <a:buFont typeface="Arial"/>
              <a:buChar char="•"/>
            </a:pPr>
            <a:r>
              <a:rPr b="0" i="0" lang="en-US" sz="1000" u="none" cap="none" strike="noStrike">
                <a:solidFill>
                  <a:srgbClr val="000000"/>
                </a:solidFill>
                <a:latin typeface="Arial"/>
                <a:ea typeface="Arial"/>
                <a:cs typeface="Arial"/>
                <a:sym typeface="Arial"/>
              </a:rPr>
              <a:t>In CKD stage 5, dialytic removal of phosphate can be used</a:t>
            </a:r>
            <a:endParaRPr/>
          </a:p>
        </p:txBody>
      </p:sp>
      <p:sp>
        <p:nvSpPr>
          <p:cNvPr id="1186" name="Google Shape;1186;p75"/>
          <p:cNvSpPr/>
          <p:nvPr/>
        </p:nvSpPr>
        <p:spPr>
          <a:xfrm>
            <a:off x="4331402" y="3978931"/>
            <a:ext cx="2596078" cy="83892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Hypocalcemia </a:t>
            </a:r>
            <a:endParaRPr/>
          </a:p>
          <a:p>
            <a:pPr indent="-171450" lvl="0" marL="171450" marR="0" rtl="0" algn="ctr">
              <a:lnSpc>
                <a:spcPct val="100000"/>
              </a:lnSpc>
              <a:spcBef>
                <a:spcPts val="0"/>
              </a:spcBef>
              <a:spcAft>
                <a:spcPts val="0"/>
              </a:spcAft>
              <a:buClr>
                <a:srgbClr val="000000"/>
              </a:buClr>
              <a:buSzPts val="1000"/>
              <a:buFont typeface="Arial"/>
              <a:buChar char="•"/>
            </a:pPr>
            <a:r>
              <a:rPr b="0" i="0" lang="en-US" sz="1000" u="none" cap="none" strike="noStrike">
                <a:solidFill>
                  <a:srgbClr val="000000"/>
                </a:solidFill>
                <a:latin typeface="Arial"/>
                <a:ea typeface="Arial"/>
                <a:cs typeface="Arial"/>
                <a:sym typeface="Arial"/>
              </a:rPr>
              <a:t>Serum calcium should be maintained within the reference range, </a:t>
            </a:r>
            <a:endParaRPr/>
          </a:p>
        </p:txBody>
      </p:sp>
      <p:sp>
        <p:nvSpPr>
          <p:cNvPr id="1187" name="Google Shape;1187;p75"/>
          <p:cNvSpPr/>
          <p:nvPr/>
        </p:nvSpPr>
        <p:spPr>
          <a:xfrm>
            <a:off x="7049857" y="3966134"/>
            <a:ext cx="1262828" cy="83892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00">
                <a:solidFill>
                  <a:srgbClr val="000000"/>
                </a:solidFill>
                <a:latin typeface="Arial"/>
                <a:ea typeface="Arial"/>
                <a:cs typeface="Arial"/>
                <a:sym typeface="Arial"/>
              </a:rPr>
              <a:t>Vitamin D</a:t>
            </a:r>
            <a:endParaRPr/>
          </a:p>
        </p:txBody>
      </p:sp>
      <p:sp>
        <p:nvSpPr>
          <p:cNvPr id="1188" name="Google Shape;1188;p75"/>
          <p:cNvSpPr/>
          <p:nvPr/>
        </p:nvSpPr>
        <p:spPr>
          <a:xfrm>
            <a:off x="8388399" y="3978050"/>
            <a:ext cx="3531014" cy="838921"/>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000">
              <a:solidFill>
                <a:srgbClr val="000000"/>
              </a:solidFill>
              <a:latin typeface="Arial"/>
              <a:ea typeface="Arial"/>
              <a:cs typeface="Arial"/>
              <a:sym typeface="Arial"/>
            </a:endParaRPr>
          </a:p>
          <a:p>
            <a:pPr indent="0" lvl="0" marL="0" marR="0" rtl="0" algn="ctr">
              <a:spcBef>
                <a:spcPts val="0"/>
              </a:spcBef>
              <a:spcAft>
                <a:spcPts val="0"/>
              </a:spcAft>
              <a:buNone/>
            </a:pPr>
            <a:r>
              <a:rPr b="1" lang="en-US" sz="1000">
                <a:solidFill>
                  <a:srgbClr val="000000"/>
                </a:solidFill>
                <a:latin typeface="Arial"/>
                <a:ea typeface="Arial"/>
                <a:cs typeface="Arial"/>
                <a:sym typeface="Arial"/>
              </a:rPr>
              <a:t>Hyperparathyroidism</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If PTH remains out of target despite correction of hypocalcemia, hyperphosphatemia, and use of vitamin D analogs, calcimimetics followed by parathyroidectomy might be considered</a:t>
            </a:r>
            <a:endParaRPr/>
          </a:p>
          <a:p>
            <a:pPr indent="0" lvl="0" marL="0" marR="0" rtl="0" algn="ctr">
              <a:spcBef>
                <a:spcPts val="0"/>
              </a:spcBef>
              <a:spcAft>
                <a:spcPts val="0"/>
              </a:spcAft>
              <a:buNone/>
            </a:pPr>
            <a:r>
              <a:t/>
            </a:r>
            <a:endParaRPr b="1" sz="1000">
              <a:solidFill>
                <a:srgbClr val="000000"/>
              </a:solidFill>
              <a:latin typeface="Arial"/>
              <a:ea typeface="Arial"/>
              <a:cs typeface="Arial"/>
              <a:sym typeface="Arial"/>
            </a:endParaRPr>
          </a:p>
        </p:txBody>
      </p:sp>
      <p:sp>
        <p:nvSpPr>
          <p:cNvPr id="1189" name="Google Shape;1189;p75"/>
          <p:cNvSpPr/>
          <p:nvPr/>
        </p:nvSpPr>
        <p:spPr>
          <a:xfrm>
            <a:off x="1010363" y="1749858"/>
            <a:ext cx="1955730" cy="669689"/>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Postmenopausal , Age &gt; 50 years</a:t>
            </a:r>
            <a:endParaRPr/>
          </a:p>
        </p:txBody>
      </p:sp>
      <p:sp>
        <p:nvSpPr>
          <p:cNvPr id="1190" name="Google Shape;1190;p75"/>
          <p:cNvSpPr/>
          <p:nvPr/>
        </p:nvSpPr>
        <p:spPr>
          <a:xfrm>
            <a:off x="6691098" y="1112607"/>
            <a:ext cx="1897053" cy="620879"/>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Fragility fractures (spine, hip, proximal humerus, pelvis or multiple)</a:t>
            </a:r>
            <a:endParaRPr/>
          </a:p>
        </p:txBody>
      </p:sp>
      <p:sp>
        <p:nvSpPr>
          <p:cNvPr id="1191" name="Google Shape;1191;p75"/>
          <p:cNvSpPr/>
          <p:nvPr/>
        </p:nvSpPr>
        <p:spPr>
          <a:xfrm>
            <a:off x="1001171" y="1086395"/>
            <a:ext cx="1964922" cy="636647"/>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00">
                <a:solidFill>
                  <a:srgbClr val="000000"/>
                </a:solidFill>
                <a:latin typeface="Arial"/>
                <a:ea typeface="Arial"/>
                <a:cs typeface="Arial"/>
                <a:sym typeface="Arial"/>
              </a:rPr>
              <a:t>High </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Country-specific FRAX fracture possibility</a:t>
            </a:r>
            <a:endParaRPr/>
          </a:p>
        </p:txBody>
      </p:sp>
      <p:sp>
        <p:nvSpPr>
          <p:cNvPr id="1192" name="Google Shape;1192;p75"/>
          <p:cNvSpPr/>
          <p:nvPr/>
        </p:nvSpPr>
        <p:spPr>
          <a:xfrm>
            <a:off x="3050219" y="1768760"/>
            <a:ext cx="1852753" cy="65531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Lateral imaging of spine</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Vertebral fracture assessment </a:t>
            </a:r>
            <a:endParaRPr/>
          </a:p>
        </p:txBody>
      </p:sp>
      <p:sp>
        <p:nvSpPr>
          <p:cNvPr id="1193" name="Google Shape;1193;p75"/>
          <p:cNvSpPr/>
          <p:nvPr/>
        </p:nvSpPr>
        <p:spPr>
          <a:xfrm>
            <a:off x="3050219" y="1086395"/>
            <a:ext cx="1852753" cy="65531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DXA-based BMD at spine or hip: T ≤ –2.5 </a:t>
            </a:r>
            <a:endParaRPr/>
          </a:p>
        </p:txBody>
      </p:sp>
      <p:sp>
        <p:nvSpPr>
          <p:cNvPr id="1194" name="Google Shape;1194;p75"/>
          <p:cNvSpPr/>
          <p:nvPr/>
        </p:nvSpPr>
        <p:spPr>
          <a:xfrm>
            <a:off x="6671268" y="1769584"/>
            <a:ext cx="3752129" cy="761783"/>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00">
                <a:solidFill>
                  <a:srgbClr val="000000"/>
                </a:solidFill>
                <a:latin typeface="Arial"/>
                <a:ea typeface="Arial"/>
                <a:cs typeface="Arial"/>
                <a:sym typeface="Arial"/>
              </a:rPr>
              <a:t>Bone biopsy</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Suggested particularly in those with CKD stage 3a–5D</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 2017 update to the KDIGO guidelines emphasize that antiresorptive therapy should not be withheld for bone biopsy </a:t>
            </a:r>
            <a:endParaRPr/>
          </a:p>
        </p:txBody>
      </p:sp>
      <p:sp>
        <p:nvSpPr>
          <p:cNvPr id="1195" name="Google Shape;1195;p75"/>
          <p:cNvSpPr/>
          <p:nvPr/>
        </p:nvSpPr>
        <p:spPr>
          <a:xfrm>
            <a:off x="240785" y="4912340"/>
            <a:ext cx="11710429" cy="761783"/>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000">
                <a:solidFill>
                  <a:srgbClr val="000000"/>
                </a:solidFill>
                <a:latin typeface="Arial"/>
                <a:ea typeface="Arial"/>
                <a:cs typeface="Arial"/>
                <a:sym typeface="Arial"/>
              </a:rPr>
              <a:t>Rule out adynamic bone disease </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Hemodialysis (HD) patients (in whom adynamic bone disease is particularly prevalent), bs- ALP &lt; 20 μg/L (0.02 U/L) and PTH &lt; 200 ng/L (21 pmol/L) had 100% sensitivity, 100% specificity, 100% PPV, and 84% NPV for adynamic bone disease </a:t>
            </a:r>
            <a:endParaRPr/>
          </a:p>
          <a:p>
            <a:pPr indent="0" lvl="0" marL="0" marR="0" rtl="0" algn="ctr">
              <a:spcBef>
                <a:spcPts val="0"/>
              </a:spcBef>
              <a:spcAft>
                <a:spcPts val="0"/>
              </a:spcAft>
              <a:buNone/>
            </a:pPr>
            <a:r>
              <a:rPr lang="en-US" sz="1000">
                <a:solidFill>
                  <a:srgbClr val="000000"/>
                </a:solidFill>
                <a:latin typeface="Arial"/>
                <a:ea typeface="Arial"/>
                <a:cs typeface="Arial"/>
                <a:sym typeface="Arial"/>
              </a:rPr>
              <a:t>The use of antiresorptive medications in adynamic bone disease might worsen bone health </a:t>
            </a:r>
            <a:endParaRPr/>
          </a:p>
        </p:txBody>
      </p:sp>
      <p:sp>
        <p:nvSpPr>
          <p:cNvPr id="1196" name="Google Shape;1196;p75"/>
          <p:cNvSpPr/>
          <p:nvPr/>
        </p:nvSpPr>
        <p:spPr>
          <a:xfrm>
            <a:off x="5636134" y="401327"/>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7" name="Google Shape;1197;p75"/>
          <p:cNvSpPr/>
          <p:nvPr/>
        </p:nvSpPr>
        <p:spPr>
          <a:xfrm>
            <a:off x="5629441" y="1061275"/>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8" name="Google Shape;1198;p75"/>
          <p:cNvSpPr/>
          <p:nvPr/>
        </p:nvSpPr>
        <p:spPr>
          <a:xfrm>
            <a:off x="5629832" y="1904944"/>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9" name="Google Shape;1199;p75"/>
          <p:cNvSpPr/>
          <p:nvPr/>
        </p:nvSpPr>
        <p:spPr>
          <a:xfrm>
            <a:off x="5620547" y="4664071"/>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0" name="Google Shape;1200;p75"/>
          <p:cNvSpPr/>
          <p:nvPr/>
        </p:nvSpPr>
        <p:spPr>
          <a:xfrm>
            <a:off x="5620547" y="5684277"/>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1" name="Google Shape;1201;p75"/>
          <p:cNvSpPr/>
          <p:nvPr/>
        </p:nvSpPr>
        <p:spPr>
          <a:xfrm>
            <a:off x="4479927" y="3322227"/>
            <a:ext cx="2494215" cy="590750"/>
          </a:xfrm>
          <a:prstGeom prst="roundRect">
            <a:avLst>
              <a:gd fmla="val 16667" name="adj"/>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Calibri"/>
              <a:buNone/>
            </a:pPr>
            <a:r>
              <a:rPr b="0" i="0" lang="en-US" sz="1200" u="none" cap="none" strike="noStrike">
                <a:solidFill>
                  <a:srgbClr val="000000"/>
                </a:solidFill>
                <a:latin typeface="Calibri"/>
                <a:ea typeface="Calibri"/>
                <a:cs typeface="Calibri"/>
                <a:sym typeface="Calibri"/>
              </a:rPr>
              <a:t>CKD–MBD and metabolic control</a:t>
            </a:r>
            <a:endParaRPr b="0" i="0" sz="1200" u="none" cap="none" strike="noStrike">
              <a:solidFill>
                <a:srgbClr val="000000"/>
              </a:solidFill>
              <a:latin typeface="Arial"/>
              <a:ea typeface="Arial"/>
              <a:cs typeface="Arial"/>
              <a:sym typeface="Arial"/>
            </a:endParaRPr>
          </a:p>
        </p:txBody>
      </p:sp>
      <p:sp>
        <p:nvSpPr>
          <p:cNvPr id="1202" name="Google Shape;1202;p75"/>
          <p:cNvSpPr/>
          <p:nvPr/>
        </p:nvSpPr>
        <p:spPr>
          <a:xfrm>
            <a:off x="5574665" y="3019766"/>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3" name="Google Shape;1203;p75"/>
          <p:cNvSpPr/>
          <p:nvPr/>
        </p:nvSpPr>
        <p:spPr>
          <a:xfrm>
            <a:off x="5565721" y="3760312"/>
            <a:ext cx="259252" cy="310460"/>
          </a:xfrm>
          <a:prstGeom prst="downArrow">
            <a:avLst>
              <a:gd fmla="val 50000" name="adj1"/>
              <a:gd fmla="val 50000" name="adj2"/>
            </a:avLst>
          </a:prstGeom>
          <a:solidFill>
            <a:srgbClr val="C4E0B2"/>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76"/>
          <p:cNvSpPr/>
          <p:nvPr/>
        </p:nvSpPr>
        <p:spPr>
          <a:xfrm>
            <a:off x="216375" y="131268"/>
            <a:ext cx="11329862" cy="584337"/>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000">
                <a:solidFill>
                  <a:srgbClr val="000000"/>
                </a:solidFill>
                <a:latin typeface="Arial"/>
                <a:ea typeface="Arial"/>
                <a:cs typeface="Arial"/>
                <a:sym typeface="Arial"/>
              </a:rPr>
              <a:t>Antiresorptive medications as per usual osteoporosis guidelines</a:t>
            </a:r>
            <a:endParaRPr/>
          </a:p>
        </p:txBody>
      </p:sp>
      <p:sp>
        <p:nvSpPr>
          <p:cNvPr id="1209" name="Google Shape;1209;p76"/>
          <p:cNvSpPr/>
          <p:nvPr/>
        </p:nvSpPr>
        <p:spPr>
          <a:xfrm>
            <a:off x="216375" y="960427"/>
            <a:ext cx="2753688"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Lifestyle modification • Nutrition • Vitamin D • Weight-bearing physical activity • Fall prevention • Cessation of smoking</a:t>
            </a:r>
            <a:endParaRPr/>
          </a:p>
        </p:txBody>
      </p:sp>
      <p:sp>
        <p:nvSpPr>
          <p:cNvPr id="1210" name="Google Shape;1210;p76"/>
          <p:cNvSpPr/>
          <p:nvPr/>
        </p:nvSpPr>
        <p:spPr>
          <a:xfrm>
            <a:off x="3238236" y="960426"/>
            <a:ext cx="2753688"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Follow-up • Assess for compliance and side effects • BTMs to verify compliance • Beware of discontinuing denosumab</a:t>
            </a:r>
            <a:endParaRPr/>
          </a:p>
        </p:txBody>
      </p:sp>
      <p:sp>
        <p:nvSpPr>
          <p:cNvPr id="1211" name="Google Shape;1211;p76"/>
          <p:cNvSpPr/>
          <p:nvPr/>
        </p:nvSpPr>
        <p:spPr>
          <a:xfrm>
            <a:off x="6260097" y="960425"/>
            <a:ext cx="5286140"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Denosumab </a:t>
            </a:r>
            <a:endParaRPr/>
          </a:p>
        </p:txBody>
      </p:sp>
      <p:sp>
        <p:nvSpPr>
          <p:cNvPr id="1212" name="Google Shape;1212;p76"/>
          <p:cNvSpPr/>
          <p:nvPr/>
        </p:nvSpPr>
        <p:spPr>
          <a:xfrm>
            <a:off x="6260097" y="1744114"/>
            <a:ext cx="5286140"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Clinical use </a:t>
            </a:r>
            <a:br>
              <a:rPr b="0" i="0" lang="en-US" sz="1000" u="none" cap="none" strike="noStrike">
                <a:solidFill>
                  <a:srgbClr val="000000"/>
                </a:solidFill>
                <a:latin typeface="Arial"/>
                <a:ea typeface="Arial"/>
                <a:cs typeface="Arial"/>
                <a:sym typeface="Arial"/>
              </a:rPr>
            </a:br>
            <a:r>
              <a:rPr b="0" i="0" lang="en-US" sz="1000" u="none" cap="none" strike="noStrike">
                <a:solidFill>
                  <a:srgbClr val="000000"/>
                </a:solidFill>
                <a:latin typeface="Arial"/>
                <a:ea typeface="Arial"/>
                <a:cs typeface="Arial"/>
                <a:sym typeface="Arial"/>
              </a:rPr>
              <a:t>Denosumab in osteoporosis/ osteopenia associated with Kidney Transplant Patients</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Denosumab in osteoporosis/ osteopenia associated with CKD </a:t>
            </a:r>
            <a:endParaRPr/>
          </a:p>
        </p:txBody>
      </p:sp>
      <p:sp>
        <p:nvSpPr>
          <p:cNvPr id="1213" name="Google Shape;1213;p76"/>
          <p:cNvSpPr/>
          <p:nvPr/>
        </p:nvSpPr>
        <p:spPr>
          <a:xfrm>
            <a:off x="6260097" y="2527803"/>
            <a:ext cx="5286140"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Dosage</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60 mg once in 6 months subcutaneous  + Calcium 1000 mg + at least 400 IU vitamin D daily through the duration of therapy </a:t>
            </a:r>
            <a:endParaRPr/>
          </a:p>
        </p:txBody>
      </p:sp>
      <p:sp>
        <p:nvSpPr>
          <p:cNvPr id="1214" name="Google Shape;1214;p76"/>
          <p:cNvSpPr/>
          <p:nvPr/>
        </p:nvSpPr>
        <p:spPr>
          <a:xfrm>
            <a:off x="6260097" y="3217523"/>
            <a:ext cx="5286140" cy="654849"/>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Common adverse effect </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Back pain, extremity pain, musculoskeletal pain, hypercholesterolemia, cystitis (postmenopausal women) or back pain, arthralgia, nasopharyngitis (men)</a:t>
            </a:r>
            <a:endParaRPr/>
          </a:p>
        </p:txBody>
      </p:sp>
      <p:sp>
        <p:nvSpPr>
          <p:cNvPr id="1215" name="Google Shape;1215;p76"/>
          <p:cNvSpPr/>
          <p:nvPr/>
        </p:nvSpPr>
        <p:spPr>
          <a:xfrm>
            <a:off x="6260097" y="4002770"/>
            <a:ext cx="5286140" cy="1266654"/>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Precaution </a:t>
            </a:r>
            <a:endParaRPr/>
          </a:p>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Correct preexisting hypocalcemia prior to initiating denosumab.</a:t>
            </a:r>
            <a:endParaRPr/>
          </a:p>
          <a:p>
            <a:pPr indent="0" lvl="0" marL="0" marR="0" rtl="0" algn="ctr">
              <a:lnSpc>
                <a:spcPct val="100000"/>
              </a:lnSpc>
              <a:spcBef>
                <a:spcPts val="0"/>
              </a:spcBef>
              <a:spcAft>
                <a:spcPts val="0"/>
              </a:spcAft>
              <a:buClr>
                <a:srgbClr val="000000"/>
              </a:buClr>
              <a:buSzPts val="1000"/>
              <a:buFont typeface="Arial"/>
              <a:buNone/>
            </a:pPr>
            <a:r>
              <a:rPr b="1" i="0" lang="en-US" sz="1000" u="none" cap="none" strike="noStrike">
                <a:solidFill>
                  <a:srgbClr val="000000"/>
                </a:solidFill>
                <a:latin typeface="Arial"/>
                <a:ea typeface="Arial"/>
                <a:cs typeface="Arial"/>
                <a:sym typeface="Arial"/>
              </a:rPr>
              <a:t>severe renal impairment (Clcr &lt;30 mL/minute) or receiving dialysis are at greater risk of developing hypocalcemia</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Pregnancy and lactation : not recommended </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Pediatric : not recommended &lt; 4 years </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Renal impairment : no dose adjustment </a:t>
            </a:r>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Hepatic Impairment: no dose adjustment </a:t>
            </a:r>
            <a:endParaRPr/>
          </a:p>
        </p:txBody>
      </p:sp>
      <p:sp>
        <p:nvSpPr>
          <p:cNvPr id="1216" name="Google Shape;1216;p76"/>
          <p:cNvSpPr/>
          <p:nvPr/>
        </p:nvSpPr>
        <p:spPr>
          <a:xfrm>
            <a:off x="216374" y="4154700"/>
            <a:ext cx="5664930" cy="605548"/>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Contraindication </a:t>
            </a:r>
            <a:endParaRPr b="1" i="0" sz="1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Hypocalcemia, Pregnancy, Hypersensitivity</a:t>
            </a:r>
            <a:endParaRPr/>
          </a:p>
        </p:txBody>
      </p:sp>
      <p:sp>
        <p:nvSpPr>
          <p:cNvPr id="1217" name="Google Shape;1217;p76"/>
          <p:cNvSpPr/>
          <p:nvPr/>
        </p:nvSpPr>
        <p:spPr>
          <a:xfrm>
            <a:off x="216375" y="2552453"/>
            <a:ext cx="5664931" cy="665070"/>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Onset</a:t>
            </a:r>
            <a:endParaRPr/>
          </a:p>
          <a:p>
            <a:pPr indent="0" lvl="0" marL="0" marR="0" rtl="0" algn="ctr">
              <a:lnSpc>
                <a:spcPct val="100000"/>
              </a:lnSpc>
              <a:spcBef>
                <a:spcPts val="0"/>
              </a:spcBef>
              <a:spcAft>
                <a:spcPts val="0"/>
              </a:spcAft>
              <a:buClr>
                <a:srgbClr val="000000"/>
              </a:buClr>
              <a:buSzPts val="1000"/>
              <a:buFont typeface="Arial"/>
              <a:buNone/>
            </a:pPr>
            <a:r>
              <a:rPr lang="en-US" sz="1000">
                <a:solidFill>
                  <a:srgbClr val="000000"/>
                </a:solidFill>
                <a:latin typeface="Arial"/>
                <a:ea typeface="Arial"/>
                <a:cs typeface="Arial"/>
                <a:sym typeface="Arial"/>
              </a:rPr>
              <a:t>Studies in postmenopausal women with osteoporosis indicate reduction in bone resorption biomarkers observed within 3 days after a 60-mg dose; maximal reductions observed by 1 month</a:t>
            </a:r>
            <a:endParaRPr i="0" sz="1000" u="none" cap="none" strike="noStrike">
              <a:solidFill>
                <a:srgbClr val="000000"/>
              </a:solidFill>
              <a:latin typeface="Arial"/>
              <a:ea typeface="Arial"/>
              <a:cs typeface="Arial"/>
              <a:sym typeface="Arial"/>
            </a:endParaRPr>
          </a:p>
        </p:txBody>
      </p:sp>
      <p:sp>
        <p:nvSpPr>
          <p:cNvPr id="1218" name="Google Shape;1218;p76"/>
          <p:cNvSpPr/>
          <p:nvPr/>
        </p:nvSpPr>
        <p:spPr>
          <a:xfrm>
            <a:off x="216374" y="3349768"/>
            <a:ext cx="5664931" cy="665070"/>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Reversal of effect </a:t>
            </a:r>
            <a:endParaRPr/>
          </a:p>
          <a:p>
            <a:pPr indent="0" lvl="0" marL="0" marR="0" rtl="0" algn="ctr">
              <a:lnSpc>
                <a:spcPct val="100000"/>
              </a:lnSpc>
              <a:spcBef>
                <a:spcPts val="0"/>
              </a:spcBef>
              <a:spcAft>
                <a:spcPts val="0"/>
              </a:spcAft>
              <a:buClr>
                <a:srgbClr val="000000"/>
              </a:buClr>
              <a:buSzPts val="1000"/>
              <a:buFont typeface="Arial"/>
              <a:buNone/>
            </a:pPr>
            <a:r>
              <a:rPr lang="en-US" sz="1000">
                <a:solidFill>
                  <a:srgbClr val="000000"/>
                </a:solidFill>
                <a:latin typeface="Arial"/>
                <a:ea typeface="Arial"/>
                <a:cs typeface="Arial"/>
                <a:sym typeface="Arial"/>
              </a:rPr>
              <a:t>Bone mineral density (BMD) and levels of bone resorption markers return to baseline within 12 months after discontinuing denosumab.</a:t>
            </a:r>
            <a:endParaRPr i="0" sz="1000" u="none" cap="none" strike="noStrike">
              <a:solidFill>
                <a:srgbClr val="000000"/>
              </a:solidFill>
              <a:latin typeface="Arial"/>
              <a:ea typeface="Arial"/>
              <a:cs typeface="Arial"/>
              <a:sym typeface="Arial"/>
            </a:endParaRPr>
          </a:p>
        </p:txBody>
      </p:sp>
      <p:sp>
        <p:nvSpPr>
          <p:cNvPr id="1219" name="Google Shape;1219;p76"/>
          <p:cNvSpPr/>
          <p:nvPr/>
        </p:nvSpPr>
        <p:spPr>
          <a:xfrm>
            <a:off x="6260097" y="5350528"/>
            <a:ext cx="5286140" cy="1143262"/>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Monitoring </a:t>
            </a:r>
            <a:endParaRPr/>
          </a:p>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Clinical monitoring of calcium and mineral levels (phosphorus and magnesium) is highly recommended within 14 days of injection. </a:t>
            </a:r>
            <a:endParaRPr/>
          </a:p>
          <a:p>
            <a:pPr indent="0" lvl="0" marL="0" marR="0" rtl="0" algn="ctr">
              <a:lnSpc>
                <a:spcPct val="100000"/>
              </a:lnSpc>
              <a:spcBef>
                <a:spcPts val="0"/>
              </a:spcBef>
              <a:spcAft>
                <a:spcPts val="0"/>
              </a:spcAft>
              <a:buClr>
                <a:schemeClr val="dk1"/>
              </a:buClr>
              <a:buSzPts val="1000"/>
              <a:buFont typeface="Calibri"/>
              <a:buNone/>
            </a:pPr>
            <a:r>
              <a:t/>
            </a:r>
            <a:endParaRPr b="1" sz="1000">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Hypocalcemia persisted for weeks or months and required frequent monitoring and intravenous and/or oral calcium replacement, with or without vitamin D</a:t>
            </a:r>
            <a:endParaRPr/>
          </a:p>
        </p:txBody>
      </p:sp>
      <p:sp>
        <p:nvSpPr>
          <p:cNvPr id="1220" name="Google Shape;1220;p76"/>
          <p:cNvSpPr/>
          <p:nvPr/>
        </p:nvSpPr>
        <p:spPr>
          <a:xfrm>
            <a:off x="216374" y="4954661"/>
            <a:ext cx="5664930" cy="605548"/>
          </a:xfrm>
          <a:prstGeom prst="roundRect">
            <a:avLst>
              <a:gd fmla="val 16667" name="adj"/>
            </a:avLst>
          </a:prstGeom>
          <a:solidFill>
            <a:srgbClr val="F7CAAC"/>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rPr b="1" lang="en-US" sz="1000">
                <a:solidFill>
                  <a:srgbClr val="000000"/>
                </a:solidFill>
                <a:latin typeface="Arial"/>
                <a:ea typeface="Arial"/>
                <a:cs typeface="Arial"/>
                <a:sym typeface="Arial"/>
              </a:rPr>
              <a:t>Duration of therapy </a:t>
            </a:r>
            <a:endParaRPr b="1" i="0" sz="1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000000"/>
                </a:solidFill>
                <a:latin typeface="Arial"/>
                <a:ea typeface="Arial"/>
                <a:cs typeface="Arial"/>
                <a:sym typeface="Arial"/>
              </a:rPr>
              <a:t>FREEDOM 7 years Extension trial reported safety and efficacy of Denosumab</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0" name="Shape 380"/>
        <p:cNvGrpSpPr/>
        <p:nvPr/>
      </p:nvGrpSpPr>
      <p:grpSpPr>
        <a:xfrm>
          <a:off x="0" y="0"/>
          <a:ext cx="0" cy="0"/>
          <a:chOff x="0" y="0"/>
          <a:chExt cx="0" cy="0"/>
        </a:xfrm>
      </p:grpSpPr>
      <p:sp>
        <p:nvSpPr>
          <p:cNvPr id="381" name="Google Shape;381;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Fragility fractures in CKD</a:t>
            </a:r>
            <a:endParaRPr/>
          </a:p>
        </p:txBody>
      </p:sp>
      <p:grpSp>
        <p:nvGrpSpPr>
          <p:cNvPr id="382" name="Google Shape;382;p8"/>
          <p:cNvGrpSpPr/>
          <p:nvPr/>
        </p:nvGrpSpPr>
        <p:grpSpPr>
          <a:xfrm>
            <a:off x="838200" y="1542223"/>
            <a:ext cx="10515600" cy="4611600"/>
            <a:chOff x="0" y="23139"/>
            <a:chExt cx="10515600" cy="4611600"/>
          </a:xfrm>
        </p:grpSpPr>
        <p:sp>
          <p:nvSpPr>
            <p:cNvPr id="383" name="Google Shape;383;p8"/>
            <p:cNvSpPr/>
            <p:nvPr/>
          </p:nvSpPr>
          <p:spPr>
            <a:xfrm>
              <a:off x="0" y="23139"/>
              <a:ext cx="10515600" cy="11419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txBox="1"/>
            <p:nvPr/>
          </p:nvSpPr>
          <p:spPr>
            <a:xfrm>
              <a:off x="55744" y="78883"/>
              <a:ext cx="10404112" cy="1030432"/>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Arial"/>
                <a:buNone/>
              </a:pPr>
              <a:r>
                <a:rPr b="0" i="0" lang="en-US" sz="1800" u="none" cap="none" strike="noStrike">
                  <a:solidFill>
                    <a:schemeClr val="lt1"/>
                  </a:solidFill>
                  <a:latin typeface="Arial"/>
                  <a:ea typeface="Arial"/>
                  <a:cs typeface="Arial"/>
                  <a:sym typeface="Arial"/>
                </a:rPr>
                <a:t>Cohort study of 679,114 adults[1] </a:t>
              </a:r>
              <a:endParaRPr/>
            </a:p>
          </p:txBody>
        </p:sp>
        <p:sp>
          <p:nvSpPr>
            <p:cNvPr id="385" name="Google Shape;385;p8"/>
            <p:cNvSpPr/>
            <p:nvPr/>
          </p:nvSpPr>
          <p:spPr>
            <a:xfrm>
              <a:off x="0" y="1165059"/>
              <a:ext cx="10515600" cy="101016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txBox="1"/>
            <p:nvPr/>
          </p:nvSpPr>
          <p:spPr>
            <a:xfrm>
              <a:off x="0" y="1165059"/>
              <a:ext cx="10515600" cy="1010160"/>
            </a:xfrm>
            <a:prstGeom prst="rect">
              <a:avLst/>
            </a:prstGeom>
            <a:noFill/>
            <a:ln>
              <a:noFill/>
            </a:ln>
          </p:spPr>
          <p:txBody>
            <a:bodyPr anchorCtr="0" anchor="t" bIns="22850" lIns="333850" spcFirstLastPara="1" rIns="128000" wrap="square" tIns="22850">
              <a:noAutofit/>
            </a:bodyPr>
            <a:lstStyle/>
            <a:p>
              <a:pPr indent="-171450" lvl="1" marL="171450" marR="0" rtl="0" algn="l">
                <a:lnSpc>
                  <a:spcPct val="90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Women ≥ 65 years at 3 years</a:t>
              </a:r>
              <a:endParaRPr/>
            </a:p>
            <a:p>
              <a:pPr indent="-171450" lvl="1" marL="171450" marR="0" rtl="0" algn="l">
                <a:lnSpc>
                  <a:spcPct val="90000"/>
                </a:lnSpc>
                <a:spcBef>
                  <a:spcPts val="36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eGFRs of ≥ 60 ml/min per 1.73 m2: </a:t>
              </a:r>
              <a:r>
                <a:rPr b="0" i="0" lang="en-US" sz="1800" u="none" cap="none" strike="noStrike">
                  <a:solidFill>
                    <a:srgbClr val="FFFF00"/>
                  </a:solidFill>
                  <a:latin typeface="Arial"/>
                  <a:ea typeface="Arial"/>
                  <a:cs typeface="Arial"/>
                  <a:sym typeface="Arial"/>
                </a:rPr>
                <a:t>4.3%</a:t>
              </a:r>
              <a:r>
                <a:rPr b="0" i="0" lang="en-US" sz="1800" u="none" cap="none" strike="noStrike">
                  <a:solidFill>
                    <a:schemeClr val="lt1"/>
                  </a:solidFill>
                  <a:latin typeface="Arial"/>
                  <a:ea typeface="Arial"/>
                  <a:cs typeface="Arial"/>
                  <a:sym typeface="Arial"/>
                </a:rPr>
                <a:t>, 45–49 ml/min per 1.73 m2: </a:t>
              </a:r>
              <a:r>
                <a:rPr b="0" i="0" lang="en-US" sz="1800" u="none" cap="none" strike="noStrike">
                  <a:solidFill>
                    <a:srgbClr val="FFFF00"/>
                  </a:solidFill>
                  <a:latin typeface="Arial"/>
                  <a:ea typeface="Arial"/>
                  <a:cs typeface="Arial"/>
                  <a:sym typeface="Arial"/>
                </a:rPr>
                <a:t>5.8%</a:t>
              </a:r>
              <a:r>
                <a:rPr b="0" i="0" lang="en-US" sz="1800" u="none" cap="none" strike="noStrike">
                  <a:solidFill>
                    <a:schemeClr val="lt1"/>
                  </a:solidFill>
                  <a:latin typeface="Arial"/>
                  <a:ea typeface="Arial"/>
                  <a:cs typeface="Arial"/>
                  <a:sym typeface="Arial"/>
                </a:rPr>
                <a:t>, 30–44 ml/min per 1.73 m2: </a:t>
              </a:r>
              <a:r>
                <a:rPr b="0" i="0" lang="en-US" sz="1800" u="none" cap="none" strike="noStrike">
                  <a:solidFill>
                    <a:srgbClr val="FFFF00"/>
                  </a:solidFill>
                  <a:latin typeface="Arial"/>
                  <a:ea typeface="Arial"/>
                  <a:cs typeface="Arial"/>
                  <a:sym typeface="Arial"/>
                </a:rPr>
                <a:t>6.5%</a:t>
              </a:r>
              <a:r>
                <a:rPr b="0" i="0" lang="en-US" sz="1800" u="none" cap="none" strike="noStrike">
                  <a:solidFill>
                    <a:schemeClr val="lt1"/>
                  </a:solidFill>
                  <a:latin typeface="Arial"/>
                  <a:ea typeface="Arial"/>
                  <a:cs typeface="Arial"/>
                  <a:sym typeface="Arial"/>
                </a:rPr>
                <a:t>, 15–29 ml/min per 1.73 m2: </a:t>
              </a:r>
              <a:r>
                <a:rPr b="0" i="0" lang="en-US" sz="1800" u="none" cap="none" strike="noStrike">
                  <a:solidFill>
                    <a:srgbClr val="FFFF00"/>
                  </a:solidFill>
                  <a:latin typeface="Arial"/>
                  <a:ea typeface="Arial"/>
                  <a:cs typeface="Arial"/>
                  <a:sym typeface="Arial"/>
                </a:rPr>
                <a:t>7.8%</a:t>
              </a:r>
              <a:r>
                <a:rPr b="0" i="0" lang="en-US" sz="1800" u="none" cap="none" strike="noStrike">
                  <a:solidFill>
                    <a:schemeClr val="lt1"/>
                  </a:solidFill>
                  <a:latin typeface="Arial"/>
                  <a:ea typeface="Arial"/>
                  <a:cs typeface="Arial"/>
                  <a:sym typeface="Arial"/>
                </a:rPr>
                <a:t>, &lt; 15 ml/min per 1.73 m2: </a:t>
              </a:r>
              <a:r>
                <a:rPr b="0" i="0" lang="en-US" sz="1800" u="none" cap="none" strike="noStrike">
                  <a:solidFill>
                    <a:srgbClr val="FFFF00"/>
                  </a:solidFill>
                  <a:latin typeface="Arial"/>
                  <a:ea typeface="Arial"/>
                  <a:cs typeface="Arial"/>
                  <a:sym typeface="Arial"/>
                </a:rPr>
                <a:t>9.6%</a:t>
              </a:r>
              <a:endParaRPr/>
            </a:p>
          </p:txBody>
        </p:sp>
        <p:sp>
          <p:nvSpPr>
            <p:cNvPr id="387" name="Google Shape;387;p8"/>
            <p:cNvSpPr/>
            <p:nvPr/>
          </p:nvSpPr>
          <p:spPr>
            <a:xfrm>
              <a:off x="0" y="2175219"/>
              <a:ext cx="10515600" cy="11419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txBox="1"/>
            <p:nvPr/>
          </p:nvSpPr>
          <p:spPr>
            <a:xfrm>
              <a:off x="55744" y="2230963"/>
              <a:ext cx="10404112" cy="1030432"/>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Arial"/>
                <a:buNone/>
              </a:pPr>
              <a:r>
                <a:rPr b="0" i="0" lang="en-US" sz="1800" u="none" cap="none" strike="noStrike">
                  <a:solidFill>
                    <a:schemeClr val="lt1"/>
                  </a:solidFill>
                  <a:latin typeface="Arial"/>
                  <a:ea typeface="Arial"/>
                  <a:cs typeface="Arial"/>
                  <a:sym typeface="Arial"/>
                </a:rPr>
                <a:t>1-year mortality rate of </a:t>
              </a:r>
              <a:r>
                <a:rPr b="0" i="0" lang="en-US" sz="1800" u="none" cap="none" strike="noStrike">
                  <a:solidFill>
                    <a:srgbClr val="FFFF00"/>
                  </a:solidFill>
                  <a:latin typeface="Arial"/>
                  <a:ea typeface="Arial"/>
                  <a:cs typeface="Arial"/>
                  <a:sym typeface="Arial"/>
                </a:rPr>
                <a:t>patients on dialysis who experience hip fracture </a:t>
              </a:r>
              <a:r>
                <a:rPr b="0" i="0" lang="en-US" sz="1800" u="none" cap="none" strike="noStrike">
                  <a:solidFill>
                    <a:schemeClr val="lt1"/>
                  </a:solidFill>
                  <a:latin typeface="Arial"/>
                  <a:ea typeface="Arial"/>
                  <a:cs typeface="Arial"/>
                  <a:sym typeface="Arial"/>
                </a:rPr>
                <a:t>is nearly </a:t>
              </a:r>
              <a:r>
                <a:rPr b="0" i="0" lang="en-US" sz="1800" u="none" cap="none" strike="noStrike">
                  <a:solidFill>
                    <a:srgbClr val="FFFF00"/>
                  </a:solidFill>
                  <a:latin typeface="Arial"/>
                  <a:ea typeface="Arial"/>
                  <a:cs typeface="Arial"/>
                  <a:sym typeface="Arial"/>
                </a:rPr>
                <a:t>2-fold </a:t>
              </a:r>
              <a:r>
                <a:rPr b="0" i="0" lang="en-US" sz="1800" u="none" cap="none" strike="noStrike">
                  <a:solidFill>
                    <a:schemeClr val="lt1"/>
                  </a:solidFill>
                  <a:latin typeface="Arial"/>
                  <a:ea typeface="Arial"/>
                  <a:cs typeface="Arial"/>
                  <a:sym typeface="Arial"/>
                </a:rPr>
                <a:t>higher than those on dialysis who do not have a hip fracture [2,3]. </a:t>
              </a:r>
              <a:endParaRPr/>
            </a:p>
          </p:txBody>
        </p:sp>
        <p:sp>
          <p:nvSpPr>
            <p:cNvPr id="389" name="Google Shape;389;p8"/>
            <p:cNvSpPr/>
            <p:nvPr/>
          </p:nvSpPr>
          <p:spPr>
            <a:xfrm>
              <a:off x="0" y="3492819"/>
              <a:ext cx="10515600" cy="1141920"/>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txBox="1"/>
            <p:nvPr/>
          </p:nvSpPr>
          <p:spPr>
            <a:xfrm>
              <a:off x="55744" y="3548563"/>
              <a:ext cx="10404112" cy="1030432"/>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Arial"/>
                <a:buNone/>
              </a:pPr>
              <a:r>
                <a:rPr b="0" i="0" lang="en-US" sz="1800" u="none" cap="none" strike="noStrike">
                  <a:solidFill>
                    <a:schemeClr val="lt1"/>
                  </a:solidFill>
                  <a:latin typeface="Arial"/>
                  <a:ea typeface="Arial"/>
                  <a:cs typeface="Arial"/>
                  <a:sym typeface="Arial"/>
                </a:rPr>
                <a:t>Hip fracture and dialysis has </a:t>
              </a:r>
              <a:r>
                <a:rPr b="0" i="0" lang="en-US" sz="1800" u="none" cap="none" strike="noStrike">
                  <a:solidFill>
                    <a:srgbClr val="FFFF00"/>
                  </a:solidFill>
                  <a:latin typeface="Arial"/>
                  <a:ea typeface="Arial"/>
                  <a:cs typeface="Arial"/>
                  <a:sym typeface="Arial"/>
                </a:rPr>
                <a:t>2-fold</a:t>
              </a:r>
              <a:r>
                <a:rPr b="0" i="0" lang="en-US" sz="1800" u="none" cap="none" strike="noStrike">
                  <a:solidFill>
                    <a:schemeClr val="lt1"/>
                  </a:solidFill>
                  <a:latin typeface="Arial"/>
                  <a:ea typeface="Arial"/>
                  <a:cs typeface="Arial"/>
                  <a:sym typeface="Arial"/>
                </a:rPr>
                <a:t> increase in mortality than those with hip fracture who do not have CKD [4,5].</a:t>
              </a:r>
              <a:endParaRPr/>
            </a:p>
          </p:txBody>
        </p:sp>
      </p:grpSp>
      <p:sp>
        <p:nvSpPr>
          <p:cNvPr id="391" name="Google Shape;391;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
        <p:nvSpPr>
          <p:cNvPr id="392" name="Google Shape;392;p8"/>
          <p:cNvSpPr txBox="1"/>
          <p:nvPr/>
        </p:nvSpPr>
        <p:spPr>
          <a:xfrm>
            <a:off x="275231" y="6338990"/>
            <a:ext cx="11916769"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200"/>
              <a:buFont typeface="Arial"/>
              <a:buNone/>
            </a:pPr>
            <a:r>
              <a:rPr b="0" i="0" lang="en-US" sz="1200" u="none" cap="none" strike="noStrike">
                <a:solidFill>
                  <a:srgbClr val="FFFFFF"/>
                </a:solidFill>
                <a:latin typeface="Arial"/>
                <a:ea typeface="Arial"/>
                <a:cs typeface="Arial"/>
                <a:sym typeface="Arial"/>
              </a:rPr>
              <a:t>1. Naylor KL, Kidney Int 86:810–818. 2. Mittalhenkle A, Am J Kidney Dis 44:672–679. 3. Am J Kidney Dis 36:1115–1121. 4 Downey C, World J Orthop 10:166–175. 5. Suh YS, J Korean Med Sci 32:2035–2041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97" name="Shape 397"/>
        <p:cNvGrpSpPr/>
        <p:nvPr/>
      </p:nvGrpSpPr>
      <p:grpSpPr>
        <a:xfrm>
          <a:off x="0" y="0"/>
          <a:ext cx="0" cy="0"/>
          <a:chOff x="0" y="0"/>
          <a:chExt cx="0" cy="0"/>
        </a:xfrm>
      </p:grpSpPr>
      <p:sp>
        <p:nvSpPr>
          <p:cNvPr id="398" name="Google Shape;398;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00"/>
              </a:buClr>
              <a:buSzPts val="2800"/>
              <a:buFont typeface="Arial"/>
              <a:buNone/>
            </a:pPr>
            <a:r>
              <a:rPr b="1" lang="en-US" sz="2800">
                <a:solidFill>
                  <a:srgbClr val="FFFF00"/>
                </a:solidFill>
              </a:rPr>
              <a:t>Post-transplantation fractures </a:t>
            </a:r>
            <a:endParaRPr/>
          </a:p>
        </p:txBody>
      </p:sp>
      <p:grpSp>
        <p:nvGrpSpPr>
          <p:cNvPr id="399" name="Google Shape;399;p9"/>
          <p:cNvGrpSpPr/>
          <p:nvPr/>
        </p:nvGrpSpPr>
        <p:grpSpPr>
          <a:xfrm>
            <a:off x="838200" y="1884021"/>
            <a:ext cx="10515600" cy="4234544"/>
            <a:chOff x="0" y="58396"/>
            <a:chExt cx="10515600" cy="4234544"/>
          </a:xfrm>
        </p:grpSpPr>
        <p:sp>
          <p:nvSpPr>
            <p:cNvPr id="400" name="Google Shape;400;p9"/>
            <p:cNvSpPr/>
            <p:nvPr/>
          </p:nvSpPr>
          <p:spPr>
            <a:xfrm>
              <a:off x="0" y="58396"/>
              <a:ext cx="10515600" cy="798524"/>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txBox="1"/>
            <p:nvPr/>
          </p:nvSpPr>
          <p:spPr>
            <a:xfrm>
              <a:off x="38981" y="97377"/>
              <a:ext cx="10437638" cy="72056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0" i="0" lang="en-US" sz="2100" u="none" cap="none" strike="noStrike">
                  <a:solidFill>
                    <a:schemeClr val="lt1"/>
                  </a:solidFill>
                  <a:latin typeface="Arial"/>
                  <a:ea typeface="Arial"/>
                  <a:cs typeface="Arial"/>
                  <a:sym typeface="Arial"/>
                </a:rPr>
                <a:t>Post-transplantation bone loss is greatest in the first 6– 12 months</a:t>
              </a:r>
              <a:endParaRPr/>
            </a:p>
          </p:txBody>
        </p:sp>
        <p:sp>
          <p:nvSpPr>
            <p:cNvPr id="402" name="Google Shape;402;p9"/>
            <p:cNvSpPr/>
            <p:nvPr/>
          </p:nvSpPr>
          <p:spPr>
            <a:xfrm>
              <a:off x="0" y="917401"/>
              <a:ext cx="10515600" cy="798524"/>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txBox="1"/>
            <p:nvPr/>
          </p:nvSpPr>
          <p:spPr>
            <a:xfrm>
              <a:off x="38981" y="956382"/>
              <a:ext cx="10437638" cy="72056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0" i="0" lang="en-US" sz="2100" u="none" cap="none" strike="noStrike">
                  <a:solidFill>
                    <a:schemeClr val="lt1"/>
                  </a:solidFill>
                  <a:latin typeface="Arial"/>
                  <a:ea typeface="Arial"/>
                  <a:cs typeface="Arial"/>
                  <a:sym typeface="Arial"/>
                </a:rPr>
                <a:t>Most post-transplantation fractures are peripheral. </a:t>
              </a:r>
              <a:endParaRPr/>
            </a:p>
          </p:txBody>
        </p:sp>
        <p:sp>
          <p:nvSpPr>
            <p:cNvPr id="404" name="Google Shape;404;p9"/>
            <p:cNvSpPr/>
            <p:nvPr/>
          </p:nvSpPr>
          <p:spPr>
            <a:xfrm>
              <a:off x="0" y="1776406"/>
              <a:ext cx="10515600" cy="798524"/>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txBox="1"/>
            <p:nvPr/>
          </p:nvSpPr>
          <p:spPr>
            <a:xfrm>
              <a:off x="38981" y="1815387"/>
              <a:ext cx="10437638" cy="72056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0" i="0" lang="en-US" sz="2100" u="none" cap="none" strike="noStrike">
                  <a:solidFill>
                    <a:schemeClr val="lt1"/>
                  </a:solidFill>
                  <a:latin typeface="Arial"/>
                  <a:ea typeface="Arial"/>
                  <a:cs typeface="Arial"/>
                  <a:sym typeface="Arial"/>
                </a:rPr>
                <a:t>The incidence has been variably reported but exceeds 40% in some studies (1) </a:t>
              </a:r>
              <a:endParaRPr/>
            </a:p>
          </p:txBody>
        </p:sp>
        <p:sp>
          <p:nvSpPr>
            <p:cNvPr id="406" name="Google Shape;406;p9"/>
            <p:cNvSpPr/>
            <p:nvPr/>
          </p:nvSpPr>
          <p:spPr>
            <a:xfrm>
              <a:off x="0" y="2635411"/>
              <a:ext cx="10515600" cy="798524"/>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txBox="1"/>
            <p:nvPr/>
          </p:nvSpPr>
          <p:spPr>
            <a:xfrm>
              <a:off x="38981" y="2674392"/>
              <a:ext cx="10437638" cy="72056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0" i="0" lang="en-US" sz="2100" u="none" cap="none" strike="noStrike">
                  <a:solidFill>
                    <a:schemeClr val="lt1"/>
                  </a:solidFill>
                  <a:latin typeface="Arial"/>
                  <a:ea typeface="Arial"/>
                  <a:cs typeface="Arial"/>
                  <a:sym typeface="Arial"/>
                </a:rPr>
                <a:t>In a study comparing recent renal transplant recipients to dialysis patients, the relative risk of fractures is 34% higher in the first 6-month post-transplantation (2)</a:t>
              </a:r>
              <a:endParaRPr/>
            </a:p>
          </p:txBody>
        </p:sp>
        <p:sp>
          <p:nvSpPr>
            <p:cNvPr id="408" name="Google Shape;408;p9"/>
            <p:cNvSpPr/>
            <p:nvPr/>
          </p:nvSpPr>
          <p:spPr>
            <a:xfrm>
              <a:off x="0" y="3494416"/>
              <a:ext cx="10515600" cy="798524"/>
            </a:xfrm>
            <a:prstGeom prst="roundRect">
              <a:avLst>
                <a:gd fmla="val 16667" name="adj"/>
              </a:avLst>
            </a:prstGeom>
            <a:solidFill>
              <a:schemeClr val="dk2"/>
            </a:solidFill>
            <a:ln cap="flat" cmpd="sng" w="12700">
              <a:solidFill>
                <a:schemeClr val="lt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txBox="1"/>
            <p:nvPr/>
          </p:nvSpPr>
          <p:spPr>
            <a:xfrm>
              <a:off x="38981" y="3533397"/>
              <a:ext cx="10437638" cy="720562"/>
            </a:xfrm>
            <a:prstGeom prst="rect">
              <a:avLst/>
            </a:prstGeom>
            <a:noFill/>
            <a:ln>
              <a:noFill/>
            </a:ln>
          </p:spPr>
          <p:txBody>
            <a:bodyPr anchorCtr="0" anchor="ctr" bIns="80000" lIns="80000" spcFirstLastPara="1" rIns="80000" wrap="square" tIns="80000">
              <a:noAutofit/>
            </a:bodyPr>
            <a:lstStyle/>
            <a:p>
              <a:pPr indent="0" lvl="0" marL="0" marR="0" rtl="0" algn="l">
                <a:lnSpc>
                  <a:spcPct val="90000"/>
                </a:lnSpc>
                <a:spcBef>
                  <a:spcPts val="0"/>
                </a:spcBef>
                <a:spcAft>
                  <a:spcPts val="0"/>
                </a:spcAft>
                <a:buClr>
                  <a:schemeClr val="lt1"/>
                </a:buClr>
                <a:buSzPts val="2100"/>
                <a:buFont typeface="Arial"/>
                <a:buNone/>
              </a:pPr>
              <a:r>
                <a:rPr b="0" i="0" lang="en-US" sz="2100" u="none" cap="none" strike="noStrike">
                  <a:solidFill>
                    <a:schemeClr val="lt1"/>
                  </a:solidFill>
                  <a:latin typeface="Arial"/>
                  <a:ea typeface="Arial"/>
                  <a:cs typeface="Arial"/>
                  <a:sym typeface="Arial"/>
                </a:rPr>
                <a:t>Prednisolone is the main cause of bone loss during early post-transplantation (3 )</a:t>
              </a:r>
              <a:endParaRPr/>
            </a:p>
          </p:txBody>
        </p:sp>
      </p:grpSp>
      <p:sp>
        <p:nvSpPr>
          <p:cNvPr id="410" name="Google Shape;41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FFFF"/>
              </a:buClr>
              <a:buSzPts val="1200"/>
              <a:buFont typeface="Arial"/>
              <a:buNone/>
            </a:pPr>
            <a:fld id="{00000000-1234-1234-1234-123412341234}" type="slidenum">
              <a:rPr b="0" i="0" lang="en-US" sz="1200" u="none" cap="none" strike="noStrike">
                <a:solidFill>
                  <a:srgbClr val="FFFFFF"/>
                </a:solidFill>
                <a:latin typeface="Arial"/>
                <a:ea typeface="Arial"/>
                <a:cs typeface="Arial"/>
                <a:sym typeface="Arial"/>
              </a:rPr>
              <a:t>‹#›</a:t>
            </a:fld>
            <a:endParaRPr b="0" i="0" sz="1200" u="none" cap="none" strike="noStrike">
              <a:solidFill>
                <a:srgbClr val="FFFFFF"/>
              </a:solidFill>
              <a:latin typeface="Arial"/>
              <a:ea typeface="Arial"/>
              <a:cs typeface="Arial"/>
              <a:sym typeface="Arial"/>
            </a:endParaRPr>
          </a:p>
        </p:txBody>
      </p:sp>
      <p:sp>
        <p:nvSpPr>
          <p:cNvPr id="411" name="Google Shape;411;p9"/>
          <p:cNvSpPr txBox="1"/>
          <p:nvPr/>
        </p:nvSpPr>
        <p:spPr>
          <a:xfrm>
            <a:off x="681718" y="6181726"/>
            <a:ext cx="6098720" cy="646331"/>
          </a:xfrm>
          <a:prstGeom prst="rect">
            <a:avLst/>
          </a:prstGeom>
          <a:noFill/>
          <a:ln>
            <a:noFill/>
          </a:ln>
        </p:spPr>
        <p:txBody>
          <a:bodyPr anchorCtr="0" anchor="t" bIns="45700" lIns="91425" spcFirstLastPara="1" rIns="91425" wrap="square" tIns="45700">
            <a:spAutoFit/>
          </a:bodyPr>
          <a:lstStyle/>
          <a:p>
            <a:pPr indent="-228600" lvl="0" marL="228600" marR="0" rtl="0" algn="l">
              <a:lnSpc>
                <a:spcPct val="100000"/>
              </a:lnSpc>
              <a:spcBef>
                <a:spcPts val="0"/>
              </a:spcBef>
              <a:spcAft>
                <a:spcPts val="0"/>
              </a:spcAft>
              <a:buClr>
                <a:srgbClr val="FFFFFF"/>
              </a:buClr>
              <a:buSzPts val="1200"/>
              <a:buFont typeface="Arial"/>
              <a:buAutoNum type="arabicPeriod"/>
            </a:pPr>
            <a:r>
              <a:rPr b="0" i="0" lang="en-US" sz="1200" u="none" cap="none" strike="noStrike">
                <a:solidFill>
                  <a:srgbClr val="FFFFFF"/>
                </a:solidFill>
                <a:latin typeface="Arial"/>
                <a:ea typeface="Arial"/>
                <a:cs typeface="Arial"/>
                <a:sym typeface="Arial"/>
              </a:rPr>
              <a:t>Alshayeb HM, Am. J. Kidney Dis. 2013; 61: 310–325.</a:t>
            </a:r>
            <a:endParaRPr/>
          </a:p>
          <a:p>
            <a:pPr indent="-228600" lvl="0" marL="228600" marR="0" rtl="0" algn="l">
              <a:lnSpc>
                <a:spcPct val="100000"/>
              </a:lnSpc>
              <a:spcBef>
                <a:spcPts val="0"/>
              </a:spcBef>
              <a:spcAft>
                <a:spcPts val="0"/>
              </a:spcAft>
              <a:buClr>
                <a:srgbClr val="FFFFFF"/>
              </a:buClr>
              <a:buSzPts val="1200"/>
              <a:buFont typeface="Arial"/>
              <a:buAutoNum type="arabicPeriod"/>
            </a:pPr>
            <a:r>
              <a:rPr b="0" i="0" lang="en-US" sz="1200" u="none" cap="none" strike="noStrike">
                <a:solidFill>
                  <a:srgbClr val="FFFFFF"/>
                </a:solidFill>
                <a:latin typeface="Arial"/>
                <a:ea typeface="Arial"/>
                <a:cs typeface="Arial"/>
                <a:sym typeface="Arial"/>
              </a:rPr>
              <a:t>Ball AM et al.. JAMA 2002; 288: 3014–3018. </a:t>
            </a:r>
            <a:endParaRPr/>
          </a:p>
          <a:p>
            <a:pPr indent="-228600" lvl="0" marL="228600" marR="0" rtl="0" algn="l">
              <a:lnSpc>
                <a:spcPct val="100000"/>
              </a:lnSpc>
              <a:spcBef>
                <a:spcPts val="0"/>
              </a:spcBef>
              <a:spcAft>
                <a:spcPts val="0"/>
              </a:spcAft>
              <a:buClr>
                <a:srgbClr val="FFFFFF"/>
              </a:buClr>
              <a:buSzPts val="1200"/>
              <a:buFont typeface="Arial"/>
              <a:buAutoNum type="arabicPeriod"/>
            </a:pPr>
            <a:r>
              <a:rPr b="0" i="0" lang="en-US" sz="1200" u="none" cap="none" strike="noStrike">
                <a:solidFill>
                  <a:srgbClr val="FFFFFF"/>
                </a:solidFill>
                <a:latin typeface="Arial"/>
                <a:ea typeface="Arial"/>
                <a:cs typeface="Arial"/>
                <a:sym typeface="Arial"/>
              </a:rPr>
              <a:t>Rojas E et al. Kidney Int. 2003; 63: 1915–1923.</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2_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2022-06-03T05:22:07Z</dcterms:created>
  <dc:creator>Mangesh Bhalerao</dc:creator>
</cp:coreProperties>
</file>